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263" r:id="rId3"/>
    <p:sldId id="264" r:id="rId4"/>
    <p:sldId id="271" r:id="rId5"/>
    <p:sldId id="272" r:id="rId6"/>
    <p:sldId id="268" r:id="rId7"/>
    <p:sldId id="273" r:id="rId8"/>
    <p:sldId id="274" r:id="rId9"/>
    <p:sldId id="269" r:id="rId10"/>
    <p:sldId id="275" r:id="rId11"/>
    <p:sldId id="276" r:id="rId12"/>
    <p:sldId id="284" r:id="rId13"/>
    <p:sldId id="288" r:id="rId14"/>
    <p:sldId id="270" r:id="rId15"/>
    <p:sldId id="277" r:id="rId16"/>
    <p:sldId id="278" r:id="rId17"/>
    <p:sldId id="261" r:id="rId18"/>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пользователь Microsoft Office"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18D61"/>
    <a:srgbClr val="806795"/>
    <a:srgbClr val="F59508"/>
    <a:srgbClr val="17A457"/>
    <a:srgbClr val="149FC7"/>
    <a:srgbClr val="E65706"/>
    <a:srgbClr val="A22318"/>
    <a:srgbClr val="0B5F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2020/10/30</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2020/10/30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2020/10/30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2020/10/30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2020/10/30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2020/10/30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2020/10/30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2020/10/30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2020/10/30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2020/10/30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2020/10/30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2020/10/30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l="-25000" r="-26000" b="-67000"/>
          </a:stretch>
        </a:blipFill>
        <a:effectLst/>
      </p:bgPr>
    </p:bg>
    <p:spTree>
      <p:nvGrpSpPr>
        <p:cNvPr id="1" name=""/>
        <p:cNvGrpSpPr/>
        <p:nvPr/>
      </p:nvGrpSpPr>
      <p:grpSpPr>
        <a:xfrm>
          <a:off x="0" y="0"/>
          <a:ext cx="0" cy="0"/>
          <a:chOff x="0" y="0"/>
          <a:chExt cx="0" cy="0"/>
        </a:xfrm>
      </p:grpSpPr>
      <p:sp>
        <p:nvSpPr>
          <p:cNvPr id="8" name="Docer搜索：半想象现实   http://chn.docer.com/works/?userid=199927538"/>
          <p:cNvSpPr txBox="1"/>
          <p:nvPr/>
        </p:nvSpPr>
        <p:spPr>
          <a:xfrm>
            <a:off x="1002298" y="1058446"/>
            <a:ext cx="10187404" cy="2308324"/>
          </a:xfrm>
          <a:prstGeom prst="rect">
            <a:avLst/>
          </a:prstGeom>
          <a:noFill/>
        </p:spPr>
        <p:txBody>
          <a:bodyPr wrap="none" rtlCol="0">
            <a:spAutoFit/>
          </a:bodyPr>
          <a:lstStyle/>
          <a:p>
            <a:pPr algn="ctr"/>
            <a:r>
              <a:rPr lang="zh-CN" altLang="en-US" sz="7200" spc="600" dirty="0">
                <a:solidFill>
                  <a:srgbClr val="806697"/>
                </a:solidFill>
                <a:latin typeface="方正清刻本悦宋简体" panose="02000000000000000000" charset="-122"/>
                <a:ea typeface="方正清刻本悦宋简体" panose="02000000000000000000" charset="-122"/>
              </a:rPr>
              <a:t>基于微服务下的新零售</a:t>
            </a:r>
            <a:endParaRPr lang="en-US" altLang="zh-CN" sz="7200" spc="600" dirty="0">
              <a:solidFill>
                <a:srgbClr val="806697"/>
              </a:solidFill>
              <a:latin typeface="方正清刻本悦宋简体" panose="02000000000000000000" charset="-122"/>
              <a:ea typeface="方正清刻本悦宋简体" panose="02000000000000000000" charset="-122"/>
            </a:endParaRPr>
          </a:p>
          <a:p>
            <a:pPr algn="ctr"/>
            <a:r>
              <a:rPr lang="zh-CN" altLang="en-US" sz="7200" spc="600" dirty="0">
                <a:solidFill>
                  <a:srgbClr val="806697"/>
                </a:solidFill>
                <a:latin typeface="方正清刻本悦宋简体" panose="02000000000000000000" charset="-122"/>
                <a:ea typeface="方正清刻本悦宋简体" panose="02000000000000000000" charset="-122"/>
              </a:rPr>
              <a:t>电商平台管理系统设计</a:t>
            </a:r>
          </a:p>
        </p:txBody>
      </p:sp>
      <p:sp>
        <p:nvSpPr>
          <p:cNvPr id="9" name="Docer搜索：半想象现实   http://chn.docer.com/works/?userid=199927538"/>
          <p:cNvSpPr/>
          <p:nvPr/>
        </p:nvSpPr>
        <p:spPr>
          <a:xfrm>
            <a:off x="2748969" y="4345287"/>
            <a:ext cx="6344628" cy="787523"/>
          </a:xfrm>
          <a:prstGeom prst="rect">
            <a:avLst/>
          </a:prstGeom>
        </p:spPr>
        <p:txBody>
          <a:bodyPr wrap="square">
            <a:spAutoFit/>
          </a:bodyPr>
          <a:lstStyle/>
          <a:p>
            <a:pPr algn="ctr">
              <a:lnSpc>
                <a:spcPct val="150000"/>
              </a:lnSpc>
            </a:pPr>
            <a:r>
              <a:rPr lang="en-US" altLang="zh-CN" sz="1600" dirty="0">
                <a:solidFill>
                  <a:schemeClr val="tx1">
                    <a:lumMod val="65000"/>
                    <a:lumOff val="35000"/>
                  </a:schemeClr>
                </a:solidFill>
                <a:latin typeface="方正四岁半简体" panose="02010600010101010101" charset="-122"/>
                <a:ea typeface="方正四岁半简体" panose="02010600010101010101" charset="-122"/>
                <a:cs typeface="造字工房悦黑 G0v1" charset="-122"/>
                <a:sym typeface="+mn-ea"/>
              </a:rPr>
              <a:t>Design of new retail e-commerce platform </a:t>
            </a:r>
          </a:p>
          <a:p>
            <a:pPr algn="ctr">
              <a:lnSpc>
                <a:spcPct val="150000"/>
              </a:lnSpc>
            </a:pPr>
            <a:r>
              <a:rPr lang="en-US" altLang="zh-CN" sz="1600" dirty="0">
                <a:solidFill>
                  <a:schemeClr val="tx1">
                    <a:lumMod val="65000"/>
                    <a:lumOff val="35000"/>
                  </a:schemeClr>
                </a:solidFill>
                <a:latin typeface="方正四岁半简体" panose="02010600010101010101" charset="-122"/>
                <a:ea typeface="方正四岁半简体" panose="02010600010101010101" charset="-122"/>
                <a:cs typeface="造字工房悦黑 G0v1" charset="-122"/>
                <a:sym typeface="+mn-ea"/>
              </a:rPr>
              <a:t>management system base on microservice</a:t>
            </a:r>
            <a:endParaRPr lang="en-US" altLang="zh-CN" sz="700" dirty="0">
              <a:solidFill>
                <a:schemeClr val="tx1">
                  <a:lumMod val="65000"/>
                  <a:lumOff val="35000"/>
                </a:schemeClr>
              </a:solidFill>
              <a:latin typeface="方正四岁半简体" panose="02010600010101010101" charset="-122"/>
              <a:ea typeface="方正四岁半简体" panose="02010600010101010101" charset="-122"/>
              <a:cs typeface="造字工房悦黑 G0v1" charset="-122"/>
              <a:sym typeface="+mn-ea"/>
            </a:endParaRPr>
          </a:p>
        </p:txBody>
      </p:sp>
      <p:sp>
        <p:nvSpPr>
          <p:cNvPr id="48" name="Docer搜索：半想象现实   http://chn.docer.com/works/?userid=199927538"/>
          <p:cNvSpPr/>
          <p:nvPr/>
        </p:nvSpPr>
        <p:spPr>
          <a:xfrm>
            <a:off x="3850005" y="3658870"/>
            <a:ext cx="1790065" cy="582295"/>
          </a:xfrm>
          <a:prstGeom prst="roundRect">
            <a:avLst>
              <a:gd name="adj" fmla="val 50000"/>
            </a:avLst>
          </a:prstGeom>
          <a:solidFill>
            <a:srgbClr val="80669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方正宋刻本秀楷简体" panose="02000000000000000000" charset="-122"/>
                <a:ea typeface="方正宋刻本秀楷简体" panose="02000000000000000000" charset="-122"/>
              </a:rPr>
              <a:t>答辩人：王刚</a:t>
            </a:r>
          </a:p>
        </p:txBody>
      </p:sp>
      <p:sp>
        <p:nvSpPr>
          <p:cNvPr id="55" name="Docer搜索：半想象现实   http://chn.docer.com/works/?userid=199927538"/>
          <p:cNvSpPr/>
          <p:nvPr/>
        </p:nvSpPr>
        <p:spPr>
          <a:xfrm>
            <a:off x="6463665" y="3658235"/>
            <a:ext cx="1985010" cy="582930"/>
          </a:xfrm>
          <a:prstGeom prst="roundRect">
            <a:avLst>
              <a:gd name="adj" fmla="val 50000"/>
            </a:avLst>
          </a:prstGeom>
          <a:solidFill>
            <a:srgbClr val="80669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方正宋刻本秀楷简体" panose="02000000000000000000" charset="-122"/>
                <a:ea typeface="方正宋刻本秀楷简体" panose="02000000000000000000" charset="-122"/>
              </a:rPr>
              <a:t>指导教师：张鑫睿</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l="-25000" r="-26000" b="-167000"/>
          </a:stretch>
        </a:blipFill>
        <a:effectLst/>
      </p:bgPr>
    </p:bg>
    <p:spTree>
      <p:nvGrpSpPr>
        <p:cNvPr id="1" name=""/>
        <p:cNvGrpSpPr/>
        <p:nvPr/>
      </p:nvGrpSpPr>
      <p:grpSpPr>
        <a:xfrm>
          <a:off x="0" y="0"/>
          <a:ext cx="0" cy="0"/>
          <a:chOff x="0" y="0"/>
          <a:chExt cx="0" cy="0"/>
        </a:xfrm>
      </p:grpSpPr>
      <p:sp>
        <p:nvSpPr>
          <p:cNvPr id="28" name="Docer搜索：半想象现实   http://chn.docer.com/works/?userid=199927538"/>
          <p:cNvSpPr>
            <a:spLocks noGrp="1"/>
          </p:cNvSpPr>
          <p:nvPr/>
        </p:nvSpPr>
        <p:spPr>
          <a:xfrm>
            <a:off x="3284855" y="163195"/>
            <a:ext cx="5622290" cy="844550"/>
          </a:xfrm>
          <a:prstGeom prst="rect">
            <a:avLst/>
          </a:prstGeom>
        </p:spPr>
        <p:txBody>
          <a:bodyPr vert="horz" lIns="91440" tIns="45720" rIns="91440" bIns="45720" rtlCol="0"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zh-CN" altLang="en-US" sz="3200" dirty="0">
                <a:solidFill>
                  <a:srgbClr val="806795"/>
                </a:solidFill>
                <a:latin typeface="方正清刻本悦宋简体" panose="02000000000000000000" charset="-122"/>
                <a:ea typeface="方正清刻本悦宋简体" panose="02000000000000000000" charset="-122"/>
                <a:cs typeface="华文黑体" panose="02010600040101010101" charset="-122"/>
                <a:sym typeface="+mn-lt"/>
              </a:rPr>
              <a:t>系统数据库设计</a:t>
            </a:r>
          </a:p>
        </p:txBody>
      </p:sp>
      <p:pic>
        <p:nvPicPr>
          <p:cNvPr id="5" name="图片 4">
            <a:extLst>
              <a:ext uri="{FF2B5EF4-FFF2-40B4-BE49-F238E27FC236}">
                <a16:creationId xmlns:a16="http://schemas.microsoft.com/office/drawing/2014/main" id="{5F4568DA-B638-47C9-81C0-AF50EA563677}"/>
              </a:ext>
            </a:extLst>
          </p:cNvPr>
          <p:cNvPicPr>
            <a:picLocks noChangeAspect="1"/>
          </p:cNvPicPr>
          <p:nvPr/>
        </p:nvPicPr>
        <p:blipFill>
          <a:blip r:embed="rId3"/>
          <a:stretch>
            <a:fillRect/>
          </a:stretch>
        </p:blipFill>
        <p:spPr>
          <a:xfrm>
            <a:off x="221533" y="1209658"/>
            <a:ext cx="4019391" cy="3991430"/>
          </a:xfrm>
          <a:prstGeom prst="rect">
            <a:avLst/>
          </a:prstGeom>
        </p:spPr>
      </p:pic>
      <p:pic>
        <p:nvPicPr>
          <p:cNvPr id="6" name="图片 5">
            <a:extLst>
              <a:ext uri="{FF2B5EF4-FFF2-40B4-BE49-F238E27FC236}">
                <a16:creationId xmlns:a16="http://schemas.microsoft.com/office/drawing/2014/main" id="{51192915-544F-4EB3-B976-D482CBDFFF38}"/>
              </a:ext>
            </a:extLst>
          </p:cNvPr>
          <p:cNvPicPr>
            <a:picLocks noChangeAspect="1"/>
          </p:cNvPicPr>
          <p:nvPr/>
        </p:nvPicPr>
        <p:blipFill>
          <a:blip r:embed="rId4"/>
          <a:stretch>
            <a:fillRect/>
          </a:stretch>
        </p:blipFill>
        <p:spPr>
          <a:xfrm>
            <a:off x="2932452" y="4918332"/>
            <a:ext cx="2021505" cy="1880945"/>
          </a:xfrm>
          <a:prstGeom prst="rect">
            <a:avLst/>
          </a:prstGeom>
        </p:spPr>
      </p:pic>
      <p:pic>
        <p:nvPicPr>
          <p:cNvPr id="7" name="图片 6">
            <a:extLst>
              <a:ext uri="{FF2B5EF4-FFF2-40B4-BE49-F238E27FC236}">
                <a16:creationId xmlns:a16="http://schemas.microsoft.com/office/drawing/2014/main" id="{12D35CBB-7668-4B6A-9E36-4E1658032109}"/>
              </a:ext>
            </a:extLst>
          </p:cNvPr>
          <p:cNvPicPr>
            <a:picLocks noChangeAspect="1"/>
          </p:cNvPicPr>
          <p:nvPr/>
        </p:nvPicPr>
        <p:blipFill>
          <a:blip r:embed="rId5"/>
          <a:stretch>
            <a:fillRect/>
          </a:stretch>
        </p:blipFill>
        <p:spPr>
          <a:xfrm>
            <a:off x="4953957" y="1303118"/>
            <a:ext cx="2924531" cy="3897970"/>
          </a:xfrm>
          <a:prstGeom prst="rect">
            <a:avLst/>
          </a:prstGeom>
        </p:spPr>
      </p:pic>
      <p:pic>
        <p:nvPicPr>
          <p:cNvPr id="8" name="图片 7">
            <a:extLst>
              <a:ext uri="{FF2B5EF4-FFF2-40B4-BE49-F238E27FC236}">
                <a16:creationId xmlns:a16="http://schemas.microsoft.com/office/drawing/2014/main" id="{B4E07DDF-9085-4A47-97CE-DE2364AF2D0A}"/>
              </a:ext>
            </a:extLst>
          </p:cNvPr>
          <p:cNvPicPr>
            <a:picLocks noChangeAspect="1"/>
          </p:cNvPicPr>
          <p:nvPr/>
        </p:nvPicPr>
        <p:blipFill>
          <a:blip r:embed="rId6"/>
          <a:stretch>
            <a:fillRect/>
          </a:stretch>
        </p:blipFill>
        <p:spPr>
          <a:xfrm>
            <a:off x="8146553" y="1582609"/>
            <a:ext cx="3547508" cy="3982580"/>
          </a:xfrm>
          <a:prstGeom prst="rect">
            <a:avLst/>
          </a:prstGeom>
        </p:spPr>
      </p:pic>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l="-25000" r="-26000" b="-167000"/>
          </a:stretch>
        </a:blipFill>
        <a:effectLst/>
      </p:bgPr>
    </p:bg>
    <p:spTree>
      <p:nvGrpSpPr>
        <p:cNvPr id="1" name=""/>
        <p:cNvGrpSpPr/>
        <p:nvPr/>
      </p:nvGrpSpPr>
      <p:grpSpPr>
        <a:xfrm>
          <a:off x="0" y="0"/>
          <a:ext cx="0" cy="0"/>
          <a:chOff x="0" y="0"/>
          <a:chExt cx="0" cy="0"/>
        </a:xfrm>
      </p:grpSpPr>
      <p:sp>
        <p:nvSpPr>
          <p:cNvPr id="28" name="Docer搜索：半想象现实   http://chn.docer.com/works/?userid=199927538"/>
          <p:cNvSpPr>
            <a:spLocks noGrp="1"/>
          </p:cNvSpPr>
          <p:nvPr/>
        </p:nvSpPr>
        <p:spPr>
          <a:xfrm>
            <a:off x="3284855" y="142875"/>
            <a:ext cx="5622290" cy="844550"/>
          </a:xfrm>
          <a:prstGeom prst="rect">
            <a:avLst/>
          </a:prstGeom>
        </p:spPr>
        <p:txBody>
          <a:bodyPr vert="horz" lIns="91440" tIns="45720" rIns="91440" bIns="45720" rtlCol="0"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zh-CN" altLang="en-US" sz="3200" dirty="0">
                <a:solidFill>
                  <a:srgbClr val="806795"/>
                </a:solidFill>
                <a:latin typeface="方正清刻本悦宋简体" panose="02000000000000000000" charset="-122"/>
                <a:ea typeface="方正清刻本悦宋简体" panose="02000000000000000000" charset="-122"/>
                <a:cs typeface="华文黑体" panose="02010600040101010101" charset="-122"/>
                <a:sym typeface="+mn-lt"/>
              </a:rPr>
              <a:t>系统功能设计</a:t>
            </a:r>
          </a:p>
        </p:txBody>
      </p:sp>
      <p:sp>
        <p:nvSpPr>
          <p:cNvPr id="11" name="文本框 10"/>
          <p:cNvSpPr txBox="1"/>
          <p:nvPr/>
        </p:nvSpPr>
        <p:spPr>
          <a:xfrm>
            <a:off x="6916420" y="2296160"/>
            <a:ext cx="3397885" cy="887038"/>
          </a:xfrm>
          <a:prstGeom prst="rect">
            <a:avLst/>
          </a:prstGeom>
          <a:noFill/>
        </p:spPr>
        <p:txBody>
          <a:bodyPr wrap="square" rtlCol="0">
            <a:spAutoFit/>
          </a:bodyPr>
          <a:lstStyle/>
          <a:p>
            <a:pPr fontAlgn="auto">
              <a:lnSpc>
                <a:spcPts val="2120"/>
              </a:lnSpc>
            </a:pPr>
            <a:r>
              <a:rPr lang="zh-CN" altLang="en-US" sz="1600" dirty="0"/>
              <a:t>系统的核心功能主要是酒店相关部分和订单部分，同时也是使用了</a:t>
            </a:r>
            <a:r>
              <a:rPr lang="en-US" altLang="zh-CN" sz="1600" dirty="0"/>
              <a:t>RBAC</a:t>
            </a:r>
            <a:r>
              <a:rPr lang="zh-CN" altLang="en-US" sz="1600" dirty="0"/>
              <a:t>进行了权限的控制。</a:t>
            </a:r>
          </a:p>
        </p:txBody>
      </p:sp>
      <p:pic>
        <p:nvPicPr>
          <p:cNvPr id="2" name="图片 1">
            <a:extLst>
              <a:ext uri="{FF2B5EF4-FFF2-40B4-BE49-F238E27FC236}">
                <a16:creationId xmlns:a16="http://schemas.microsoft.com/office/drawing/2014/main" id="{CA982935-C8EF-4A81-BED1-E30CD55C6229}"/>
              </a:ext>
            </a:extLst>
          </p:cNvPr>
          <p:cNvPicPr>
            <a:picLocks noChangeAspect="1"/>
          </p:cNvPicPr>
          <p:nvPr/>
        </p:nvPicPr>
        <p:blipFill>
          <a:blip r:embed="rId3"/>
          <a:stretch>
            <a:fillRect/>
          </a:stretch>
        </p:blipFill>
        <p:spPr>
          <a:xfrm>
            <a:off x="448612" y="987425"/>
            <a:ext cx="4962286" cy="5391777"/>
          </a:xfrm>
          <a:prstGeom prst="rect">
            <a:avLst/>
          </a:prstGeom>
        </p:spPr>
      </p:pic>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l="-25000" r="-26000" b="-167000"/>
          </a:stretch>
        </a:blipFill>
        <a:effectLst/>
      </p:bgPr>
    </p:bg>
    <p:spTree>
      <p:nvGrpSpPr>
        <p:cNvPr id="1" name=""/>
        <p:cNvGrpSpPr/>
        <p:nvPr/>
      </p:nvGrpSpPr>
      <p:grpSpPr>
        <a:xfrm>
          <a:off x="0" y="0"/>
          <a:ext cx="0" cy="0"/>
          <a:chOff x="0" y="0"/>
          <a:chExt cx="0" cy="0"/>
        </a:xfrm>
      </p:grpSpPr>
      <p:sp>
        <p:nvSpPr>
          <p:cNvPr id="28" name="Docer搜索：半想象现实   http://chn.docer.com/works/?userid=199927538"/>
          <p:cNvSpPr>
            <a:spLocks noGrp="1"/>
          </p:cNvSpPr>
          <p:nvPr/>
        </p:nvSpPr>
        <p:spPr>
          <a:xfrm>
            <a:off x="3284855" y="142875"/>
            <a:ext cx="5622290" cy="844550"/>
          </a:xfrm>
          <a:prstGeom prst="rect">
            <a:avLst/>
          </a:prstGeom>
        </p:spPr>
        <p:txBody>
          <a:bodyPr vert="horz" lIns="91440" tIns="45720" rIns="91440" bIns="45720" rtlCol="0"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zh-CN" altLang="en-US" sz="3200" dirty="0">
                <a:solidFill>
                  <a:srgbClr val="806795"/>
                </a:solidFill>
                <a:latin typeface="方正清刻本悦宋简体" panose="02000000000000000000" charset="-122"/>
                <a:ea typeface="方正清刻本悦宋简体" panose="02000000000000000000" charset="-122"/>
                <a:cs typeface="华文黑体" panose="02010600040101010101" charset="-122"/>
                <a:sym typeface="+mn-lt"/>
              </a:rPr>
              <a:t>系统界面介绍</a:t>
            </a:r>
          </a:p>
        </p:txBody>
      </p:sp>
      <p:sp>
        <p:nvSpPr>
          <p:cNvPr id="3" name="文本框 2"/>
          <p:cNvSpPr txBox="1"/>
          <p:nvPr/>
        </p:nvSpPr>
        <p:spPr>
          <a:xfrm>
            <a:off x="1236345" y="987425"/>
            <a:ext cx="1835785" cy="369332"/>
          </a:xfrm>
          <a:prstGeom prst="rect">
            <a:avLst/>
          </a:prstGeom>
          <a:noFill/>
        </p:spPr>
        <p:txBody>
          <a:bodyPr wrap="square" rtlCol="0">
            <a:spAutoFit/>
          </a:bodyPr>
          <a:lstStyle/>
          <a:p>
            <a:r>
              <a:rPr lang="zh-CN" altLang="en-US" dirty="0"/>
              <a:t>小程序端首页面</a:t>
            </a:r>
          </a:p>
        </p:txBody>
      </p:sp>
      <p:sp>
        <p:nvSpPr>
          <p:cNvPr id="4" name="文本框 3"/>
          <p:cNvSpPr txBox="1"/>
          <p:nvPr/>
        </p:nvSpPr>
        <p:spPr>
          <a:xfrm>
            <a:off x="5060950" y="987425"/>
            <a:ext cx="1835785" cy="369332"/>
          </a:xfrm>
          <a:prstGeom prst="rect">
            <a:avLst/>
          </a:prstGeom>
          <a:noFill/>
        </p:spPr>
        <p:txBody>
          <a:bodyPr wrap="square" rtlCol="0">
            <a:spAutoFit/>
          </a:bodyPr>
          <a:lstStyle/>
          <a:p>
            <a:r>
              <a:rPr lang="en-US" altLang="zh-CN" dirty="0"/>
              <a:t>APP</a:t>
            </a:r>
            <a:r>
              <a:rPr lang="zh-CN" altLang="en-US" dirty="0"/>
              <a:t>接单端页面</a:t>
            </a:r>
          </a:p>
        </p:txBody>
      </p:sp>
      <p:sp>
        <p:nvSpPr>
          <p:cNvPr id="7" name="文本框 6"/>
          <p:cNvSpPr txBox="1"/>
          <p:nvPr/>
        </p:nvSpPr>
        <p:spPr>
          <a:xfrm>
            <a:off x="5060950" y="4036695"/>
            <a:ext cx="1835785" cy="368300"/>
          </a:xfrm>
          <a:prstGeom prst="rect">
            <a:avLst/>
          </a:prstGeom>
          <a:noFill/>
        </p:spPr>
        <p:txBody>
          <a:bodyPr wrap="square" rtlCol="0">
            <a:spAutoFit/>
          </a:bodyPr>
          <a:lstStyle/>
          <a:p>
            <a:r>
              <a:rPr lang="zh-CN" altLang="en-US"/>
              <a:t>管理员后台页面</a:t>
            </a:r>
          </a:p>
        </p:txBody>
      </p:sp>
      <p:pic>
        <p:nvPicPr>
          <p:cNvPr id="9" name="图片 8">
            <a:extLst>
              <a:ext uri="{FF2B5EF4-FFF2-40B4-BE49-F238E27FC236}">
                <a16:creationId xmlns:a16="http://schemas.microsoft.com/office/drawing/2014/main" id="{4A6032AA-E5F9-4976-9FE6-C628E15EC7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53" y="1432561"/>
            <a:ext cx="2708342" cy="4817238"/>
          </a:xfrm>
          <a:prstGeom prst="rect">
            <a:avLst/>
          </a:prstGeom>
        </p:spPr>
      </p:pic>
      <p:pic>
        <p:nvPicPr>
          <p:cNvPr id="10" name="图片 9">
            <a:extLst>
              <a:ext uri="{FF2B5EF4-FFF2-40B4-BE49-F238E27FC236}">
                <a16:creationId xmlns:a16="http://schemas.microsoft.com/office/drawing/2014/main" id="{EFAE15D8-3FE5-407B-B407-0D593ED88EB4}"/>
              </a:ext>
            </a:extLst>
          </p:cNvPr>
          <p:cNvPicPr>
            <a:picLocks noChangeAspect="1"/>
          </p:cNvPicPr>
          <p:nvPr/>
        </p:nvPicPr>
        <p:blipFill>
          <a:blip r:embed="rId4"/>
          <a:stretch>
            <a:fillRect/>
          </a:stretch>
        </p:blipFill>
        <p:spPr>
          <a:xfrm>
            <a:off x="4983059" y="4321689"/>
            <a:ext cx="6243311" cy="2314003"/>
          </a:xfrm>
          <a:prstGeom prst="rect">
            <a:avLst/>
          </a:prstGeom>
        </p:spPr>
      </p:pic>
      <p:pic>
        <p:nvPicPr>
          <p:cNvPr id="12" name="图片 11">
            <a:extLst>
              <a:ext uri="{FF2B5EF4-FFF2-40B4-BE49-F238E27FC236}">
                <a16:creationId xmlns:a16="http://schemas.microsoft.com/office/drawing/2014/main" id="{430D71C3-B3EC-42B8-B214-A6AA22C18D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40227" y="1432561"/>
            <a:ext cx="1487076" cy="2645014"/>
          </a:xfrm>
          <a:prstGeom prst="rect">
            <a:avLst/>
          </a:prstGeom>
        </p:spPr>
      </p:pic>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l="-25000" r="-26000" b="-167000"/>
          </a:stretch>
        </a:blipFill>
        <a:effectLst/>
      </p:bgPr>
    </p:bg>
    <p:spTree>
      <p:nvGrpSpPr>
        <p:cNvPr id="1" name=""/>
        <p:cNvGrpSpPr/>
        <p:nvPr/>
      </p:nvGrpSpPr>
      <p:grpSpPr>
        <a:xfrm>
          <a:off x="0" y="0"/>
          <a:ext cx="0" cy="0"/>
          <a:chOff x="0" y="0"/>
          <a:chExt cx="0" cy="0"/>
        </a:xfrm>
      </p:grpSpPr>
      <p:sp>
        <p:nvSpPr>
          <p:cNvPr id="28" name="Docer搜索：半想象现实   http://chn.docer.com/works/?userid=199927538"/>
          <p:cNvSpPr>
            <a:spLocks noGrp="1"/>
          </p:cNvSpPr>
          <p:nvPr/>
        </p:nvSpPr>
        <p:spPr>
          <a:xfrm>
            <a:off x="3284855" y="142875"/>
            <a:ext cx="5622290" cy="844550"/>
          </a:xfrm>
          <a:prstGeom prst="rect">
            <a:avLst/>
          </a:prstGeom>
        </p:spPr>
        <p:txBody>
          <a:bodyPr vert="horz" lIns="91440" tIns="45720" rIns="91440" bIns="45720" rtlCol="0"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zh-CN" altLang="en-US" sz="3200" dirty="0">
                <a:solidFill>
                  <a:srgbClr val="806795"/>
                </a:solidFill>
                <a:latin typeface="方正清刻本悦宋简体" panose="02000000000000000000" charset="-122"/>
                <a:ea typeface="方正清刻本悦宋简体" panose="02000000000000000000" charset="-122"/>
                <a:cs typeface="华文黑体" panose="02010600040101010101" charset="-122"/>
                <a:sym typeface="+mn-lt"/>
              </a:rPr>
              <a:t>系统界面介绍</a:t>
            </a:r>
          </a:p>
        </p:txBody>
      </p:sp>
      <p:sp>
        <p:nvSpPr>
          <p:cNvPr id="8" name="文本框 7"/>
          <p:cNvSpPr txBox="1"/>
          <p:nvPr/>
        </p:nvSpPr>
        <p:spPr>
          <a:xfrm>
            <a:off x="1457325" y="1148715"/>
            <a:ext cx="1612900" cy="368300"/>
          </a:xfrm>
          <a:prstGeom prst="rect">
            <a:avLst/>
          </a:prstGeom>
          <a:noFill/>
        </p:spPr>
        <p:txBody>
          <a:bodyPr wrap="square" rtlCol="0">
            <a:spAutoFit/>
          </a:bodyPr>
          <a:lstStyle/>
          <a:p>
            <a:pPr algn="ctr"/>
            <a:r>
              <a:rPr lang="zh-CN" altLang="en-US" dirty="0"/>
              <a:t>订单展示页面</a:t>
            </a:r>
          </a:p>
        </p:txBody>
      </p:sp>
      <p:sp>
        <p:nvSpPr>
          <p:cNvPr id="9" name="文本框 8"/>
          <p:cNvSpPr txBox="1"/>
          <p:nvPr/>
        </p:nvSpPr>
        <p:spPr>
          <a:xfrm>
            <a:off x="5436870" y="1148715"/>
            <a:ext cx="1612900" cy="368300"/>
          </a:xfrm>
          <a:prstGeom prst="rect">
            <a:avLst/>
          </a:prstGeom>
          <a:noFill/>
        </p:spPr>
        <p:txBody>
          <a:bodyPr wrap="square" rtlCol="0">
            <a:spAutoFit/>
          </a:bodyPr>
          <a:lstStyle/>
          <a:p>
            <a:pPr algn="ctr"/>
            <a:r>
              <a:rPr lang="zh-CN" altLang="en-US" dirty="0"/>
              <a:t>酒店展示页面</a:t>
            </a:r>
          </a:p>
        </p:txBody>
      </p:sp>
      <p:sp>
        <p:nvSpPr>
          <p:cNvPr id="12" name="文本框 11"/>
          <p:cNvSpPr txBox="1"/>
          <p:nvPr/>
        </p:nvSpPr>
        <p:spPr>
          <a:xfrm>
            <a:off x="5436870" y="3649345"/>
            <a:ext cx="1612900" cy="368300"/>
          </a:xfrm>
          <a:prstGeom prst="rect">
            <a:avLst/>
          </a:prstGeom>
          <a:noFill/>
        </p:spPr>
        <p:txBody>
          <a:bodyPr wrap="square" rtlCol="0">
            <a:spAutoFit/>
          </a:bodyPr>
          <a:lstStyle/>
          <a:p>
            <a:pPr algn="ctr"/>
            <a:r>
              <a:rPr lang="zh-CN" altLang="en-US"/>
              <a:t>文章分类页面</a:t>
            </a:r>
          </a:p>
        </p:txBody>
      </p:sp>
      <p:pic>
        <p:nvPicPr>
          <p:cNvPr id="2" name="图片 1">
            <a:extLst>
              <a:ext uri="{FF2B5EF4-FFF2-40B4-BE49-F238E27FC236}">
                <a16:creationId xmlns:a16="http://schemas.microsoft.com/office/drawing/2014/main" id="{560BD5BD-33B0-42D7-ADC1-1EC2DC232246}"/>
              </a:ext>
            </a:extLst>
          </p:cNvPr>
          <p:cNvPicPr>
            <a:picLocks noChangeAspect="1"/>
          </p:cNvPicPr>
          <p:nvPr/>
        </p:nvPicPr>
        <p:blipFill>
          <a:blip r:embed="rId3"/>
          <a:stretch>
            <a:fillRect/>
          </a:stretch>
        </p:blipFill>
        <p:spPr>
          <a:xfrm>
            <a:off x="231768" y="1877060"/>
            <a:ext cx="4852629" cy="2384547"/>
          </a:xfrm>
          <a:prstGeom prst="rect">
            <a:avLst/>
          </a:prstGeom>
        </p:spPr>
      </p:pic>
      <p:pic>
        <p:nvPicPr>
          <p:cNvPr id="3" name="图片 2">
            <a:extLst>
              <a:ext uri="{FF2B5EF4-FFF2-40B4-BE49-F238E27FC236}">
                <a16:creationId xmlns:a16="http://schemas.microsoft.com/office/drawing/2014/main" id="{8513CB8D-BB43-4815-98C9-077CD653A7B7}"/>
              </a:ext>
            </a:extLst>
          </p:cNvPr>
          <p:cNvPicPr>
            <a:picLocks noChangeAspect="1"/>
          </p:cNvPicPr>
          <p:nvPr/>
        </p:nvPicPr>
        <p:blipFill>
          <a:blip r:embed="rId4"/>
          <a:stretch>
            <a:fillRect/>
          </a:stretch>
        </p:blipFill>
        <p:spPr>
          <a:xfrm>
            <a:off x="5346592" y="1488148"/>
            <a:ext cx="6186142" cy="2704413"/>
          </a:xfrm>
          <a:prstGeom prst="rect">
            <a:avLst/>
          </a:prstGeom>
        </p:spPr>
      </p:pic>
      <p:pic>
        <p:nvPicPr>
          <p:cNvPr id="4" name="图片 3">
            <a:extLst>
              <a:ext uri="{FF2B5EF4-FFF2-40B4-BE49-F238E27FC236}">
                <a16:creationId xmlns:a16="http://schemas.microsoft.com/office/drawing/2014/main" id="{E2D5F2F4-C019-42B4-8595-75FCFE2C67EA}"/>
              </a:ext>
            </a:extLst>
          </p:cNvPr>
          <p:cNvPicPr>
            <a:picLocks noChangeAspect="1"/>
          </p:cNvPicPr>
          <p:nvPr/>
        </p:nvPicPr>
        <p:blipFill>
          <a:blip r:embed="rId5"/>
          <a:stretch>
            <a:fillRect/>
          </a:stretch>
        </p:blipFill>
        <p:spPr>
          <a:xfrm>
            <a:off x="5346592" y="4192561"/>
            <a:ext cx="6082017" cy="2573818"/>
          </a:xfrm>
          <a:prstGeom prst="rect">
            <a:avLst/>
          </a:prstGeom>
        </p:spPr>
      </p:pic>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l="-25000" r="-26000" b="-67000"/>
          </a:stretch>
        </a:blipFill>
        <a:effectLst/>
      </p:bgPr>
    </p:bg>
    <p:spTree>
      <p:nvGrpSpPr>
        <p:cNvPr id="1" name=""/>
        <p:cNvGrpSpPr/>
        <p:nvPr/>
      </p:nvGrpSpPr>
      <p:grpSpPr>
        <a:xfrm>
          <a:off x="0" y="0"/>
          <a:ext cx="0" cy="0"/>
          <a:chOff x="0" y="0"/>
          <a:chExt cx="0" cy="0"/>
        </a:xfrm>
      </p:grpSpPr>
      <p:sp>
        <p:nvSpPr>
          <p:cNvPr id="14" name="Docer搜索：半想象现实   http://chn.docer.com/works/?userid=199927538"/>
          <p:cNvSpPr txBox="1">
            <a:spLocks noChangeArrowheads="1"/>
          </p:cNvSpPr>
          <p:nvPr/>
        </p:nvSpPr>
        <p:spPr bwMode="auto">
          <a:xfrm>
            <a:off x="4453890" y="2575560"/>
            <a:ext cx="328358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r>
              <a:rPr lang="zh-CN" altLang="en-US" sz="3600" dirty="0">
                <a:solidFill>
                  <a:srgbClr val="806795"/>
                </a:solidFill>
                <a:effectLst/>
                <a:latin typeface="方正四岁半简体" panose="02010600010101010101" charset="-122"/>
                <a:ea typeface="方正四岁半简体" panose="02010600010101010101" charset="-122"/>
                <a:cs typeface="+mj-ea"/>
              </a:rPr>
              <a:t> </a:t>
            </a:r>
            <a:r>
              <a:rPr lang="en-US" altLang="zh-CN" sz="3600" dirty="0">
                <a:solidFill>
                  <a:srgbClr val="806795"/>
                </a:solidFill>
                <a:effectLst/>
                <a:latin typeface="方正四岁半简体" panose="02010600010101010101" charset="-122"/>
                <a:ea typeface="方正四岁半简体" panose="02010600010101010101" charset="-122"/>
                <a:cs typeface="+mj-ea"/>
              </a:rPr>
              <a:t>04</a:t>
            </a:r>
          </a:p>
        </p:txBody>
      </p:sp>
      <p:sp>
        <p:nvSpPr>
          <p:cNvPr id="28" name="Docer搜索：半想象现实   http://chn.docer.com/works/?userid=199927538"/>
          <p:cNvSpPr>
            <a:spLocks noGrp="1"/>
          </p:cNvSpPr>
          <p:nvPr/>
        </p:nvSpPr>
        <p:spPr>
          <a:xfrm>
            <a:off x="3284855" y="3220720"/>
            <a:ext cx="5622290" cy="844550"/>
          </a:xfrm>
          <a:prstGeom prst="rect">
            <a:avLst/>
          </a:prstGeom>
        </p:spPr>
        <p:txBody>
          <a:bodyPr vert="horz" lIns="91440" tIns="45720" rIns="91440" bIns="45720" rtlCol="0"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zh-CN" altLang="en-US" sz="4000" dirty="0">
                <a:solidFill>
                  <a:srgbClr val="806795"/>
                </a:solidFill>
                <a:latin typeface="方正清刻本悦宋简体" panose="02000000000000000000" charset="-122"/>
                <a:ea typeface="方正清刻本悦宋简体" panose="02000000000000000000" charset="-122"/>
                <a:cs typeface="华文黑体" panose="02010600040101010101" charset="-122"/>
                <a:sym typeface="+mn-lt"/>
              </a:rPr>
              <a:t>总结与致谢</a:t>
            </a: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l="-25000" r="-26000" b="-167000"/>
          </a:stretch>
        </a:blipFill>
        <a:effectLst/>
      </p:bgPr>
    </p:bg>
    <p:spTree>
      <p:nvGrpSpPr>
        <p:cNvPr id="1" name=""/>
        <p:cNvGrpSpPr/>
        <p:nvPr/>
      </p:nvGrpSpPr>
      <p:grpSpPr>
        <a:xfrm>
          <a:off x="0" y="0"/>
          <a:ext cx="0" cy="0"/>
          <a:chOff x="0" y="0"/>
          <a:chExt cx="0" cy="0"/>
        </a:xfrm>
      </p:grpSpPr>
      <p:sp>
        <p:nvSpPr>
          <p:cNvPr id="28" name="Docer搜索：半想象现实   http://chn.docer.com/works/?userid=199927538"/>
          <p:cNvSpPr>
            <a:spLocks noGrp="1"/>
          </p:cNvSpPr>
          <p:nvPr/>
        </p:nvSpPr>
        <p:spPr>
          <a:xfrm>
            <a:off x="3284855" y="142875"/>
            <a:ext cx="5622290" cy="844550"/>
          </a:xfrm>
          <a:prstGeom prst="rect">
            <a:avLst/>
          </a:prstGeom>
        </p:spPr>
        <p:txBody>
          <a:bodyPr vert="horz" lIns="91440" tIns="45720" rIns="91440" bIns="45720" rtlCol="0"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zh-CN" altLang="en-US" sz="3200" dirty="0">
                <a:solidFill>
                  <a:srgbClr val="806795"/>
                </a:solidFill>
                <a:latin typeface="方正清刻本悦宋简体" panose="02000000000000000000" charset="-122"/>
                <a:ea typeface="方正清刻本悦宋简体" panose="02000000000000000000" charset="-122"/>
                <a:cs typeface="华文黑体" panose="02010600040101010101" charset="-122"/>
                <a:sym typeface="+mn-lt"/>
              </a:rPr>
              <a:t>总结</a:t>
            </a:r>
          </a:p>
        </p:txBody>
      </p:sp>
      <p:grpSp>
        <p:nvGrpSpPr>
          <p:cNvPr id="5" name="Docer搜索：半想象现实   http://chn.docer.com/works/?userid=199927538"/>
          <p:cNvGrpSpPr/>
          <p:nvPr/>
        </p:nvGrpSpPr>
        <p:grpSpPr>
          <a:xfrm>
            <a:off x="290830" y="2192519"/>
            <a:ext cx="5940114" cy="2979690"/>
            <a:chOff x="0" y="2186804"/>
            <a:chExt cx="5940114" cy="2979690"/>
          </a:xfrm>
          <a:solidFill>
            <a:srgbClr val="C97857"/>
          </a:solidFill>
        </p:grpSpPr>
        <p:sp>
          <p:nvSpPr>
            <p:cNvPr id="7" name="任意多边形 6"/>
            <p:cNvSpPr/>
            <p:nvPr/>
          </p:nvSpPr>
          <p:spPr>
            <a:xfrm>
              <a:off x="1" y="2186804"/>
              <a:ext cx="2747506" cy="1096302"/>
            </a:xfrm>
            <a:custGeom>
              <a:avLst/>
              <a:gdLst>
                <a:gd name="connsiteX0" fmla="*/ 2191679 w 2747506"/>
                <a:gd name="connsiteY0" fmla="*/ 151816 h 1096302"/>
                <a:gd name="connsiteX1" fmla="*/ 1787668 w 2747506"/>
                <a:gd name="connsiteY1" fmla="*/ 548151 h 1096302"/>
                <a:gd name="connsiteX2" fmla="*/ 2110257 w 2747506"/>
                <a:gd name="connsiteY2" fmla="*/ 936434 h 1096302"/>
                <a:gd name="connsiteX3" fmla="*/ 2178119 w 2747506"/>
                <a:gd name="connsiteY3" fmla="*/ 943145 h 1096302"/>
                <a:gd name="connsiteX4" fmla="*/ 2205239 w 2747506"/>
                <a:gd name="connsiteY4" fmla="*/ 943145 h 1096302"/>
                <a:gd name="connsiteX5" fmla="*/ 2273101 w 2747506"/>
                <a:gd name="connsiteY5" fmla="*/ 936434 h 1096302"/>
                <a:gd name="connsiteX6" fmla="*/ 2595690 w 2747506"/>
                <a:gd name="connsiteY6" fmla="*/ 548151 h 1096302"/>
                <a:gd name="connsiteX7" fmla="*/ 2191679 w 2747506"/>
                <a:gd name="connsiteY7" fmla="*/ 151816 h 1096302"/>
                <a:gd name="connsiteX8" fmla="*/ 2191679 w 2747506"/>
                <a:gd name="connsiteY8" fmla="*/ 0 h 1096302"/>
                <a:gd name="connsiteX9" fmla="*/ 2747506 w 2747506"/>
                <a:gd name="connsiteY9" fmla="*/ 548151 h 1096302"/>
                <a:gd name="connsiteX10" fmla="*/ 2303698 w 2747506"/>
                <a:gd name="connsiteY10" fmla="*/ 1085166 h 1096302"/>
                <a:gd name="connsiteX11" fmla="*/ 2241520 w 2747506"/>
                <a:gd name="connsiteY11" fmla="*/ 1091347 h 1096302"/>
                <a:gd name="connsiteX12" fmla="*/ 2241520 w 2747506"/>
                <a:gd name="connsiteY12" fmla="*/ 1096302 h 1096302"/>
                <a:gd name="connsiteX13" fmla="*/ 2191679 w 2747506"/>
                <a:gd name="connsiteY13" fmla="*/ 1096302 h 1096302"/>
                <a:gd name="connsiteX14" fmla="*/ 0 w 2747506"/>
                <a:gd name="connsiteY14" fmla="*/ 1096302 h 1096302"/>
                <a:gd name="connsiteX15" fmla="*/ 0 w 2747506"/>
                <a:gd name="connsiteY15" fmla="*/ 943145 h 1096302"/>
                <a:gd name="connsiteX16" fmla="*/ 1807736 w 2747506"/>
                <a:gd name="connsiteY16" fmla="*/ 943145 h 1096302"/>
                <a:gd name="connsiteX17" fmla="*/ 1798650 w 2747506"/>
                <a:gd name="connsiteY17" fmla="*/ 935752 h 1096302"/>
                <a:gd name="connsiteX18" fmla="*/ 1635852 w 2747506"/>
                <a:gd name="connsiteY18" fmla="*/ 548151 h 1096302"/>
                <a:gd name="connsiteX19" fmla="*/ 2191679 w 2747506"/>
                <a:gd name="connsiteY19" fmla="*/ 0 h 109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47506" h="1096302">
                  <a:moveTo>
                    <a:pt x="2191679" y="151816"/>
                  </a:moveTo>
                  <a:cubicBezTo>
                    <a:pt x="1968550" y="151816"/>
                    <a:pt x="1787668" y="329261"/>
                    <a:pt x="1787668" y="548151"/>
                  </a:cubicBezTo>
                  <a:cubicBezTo>
                    <a:pt x="1787668" y="739680"/>
                    <a:pt x="1926156" y="899477"/>
                    <a:pt x="2110257" y="936434"/>
                  </a:cubicBezTo>
                  <a:lnTo>
                    <a:pt x="2178119" y="943145"/>
                  </a:lnTo>
                  <a:lnTo>
                    <a:pt x="2205239" y="943145"/>
                  </a:lnTo>
                  <a:lnTo>
                    <a:pt x="2273101" y="936434"/>
                  </a:lnTo>
                  <a:cubicBezTo>
                    <a:pt x="2457202" y="899477"/>
                    <a:pt x="2595690" y="739680"/>
                    <a:pt x="2595690" y="548151"/>
                  </a:cubicBezTo>
                  <a:cubicBezTo>
                    <a:pt x="2595690" y="329261"/>
                    <a:pt x="2414808" y="151816"/>
                    <a:pt x="2191679" y="151816"/>
                  </a:cubicBezTo>
                  <a:close/>
                  <a:moveTo>
                    <a:pt x="2191679" y="0"/>
                  </a:moveTo>
                  <a:cubicBezTo>
                    <a:pt x="2498654" y="0"/>
                    <a:pt x="2747506" y="245416"/>
                    <a:pt x="2747506" y="548151"/>
                  </a:cubicBezTo>
                  <a:cubicBezTo>
                    <a:pt x="2747506" y="813044"/>
                    <a:pt x="2556979" y="1034053"/>
                    <a:pt x="2303698" y="1085166"/>
                  </a:cubicBezTo>
                  <a:lnTo>
                    <a:pt x="2241520" y="1091347"/>
                  </a:lnTo>
                  <a:lnTo>
                    <a:pt x="2241520" y="1096302"/>
                  </a:lnTo>
                  <a:lnTo>
                    <a:pt x="2191679" y="1096302"/>
                  </a:lnTo>
                  <a:lnTo>
                    <a:pt x="0" y="1096302"/>
                  </a:lnTo>
                  <a:lnTo>
                    <a:pt x="0" y="943145"/>
                  </a:lnTo>
                  <a:lnTo>
                    <a:pt x="1807736" y="943145"/>
                  </a:lnTo>
                  <a:lnTo>
                    <a:pt x="1798650" y="935752"/>
                  </a:lnTo>
                  <a:cubicBezTo>
                    <a:pt x="1698065" y="836556"/>
                    <a:pt x="1635852" y="699518"/>
                    <a:pt x="1635852" y="548151"/>
                  </a:cubicBezTo>
                  <a:cubicBezTo>
                    <a:pt x="1635852" y="245416"/>
                    <a:pt x="1884704" y="0"/>
                    <a:pt x="2191679" y="0"/>
                  </a:cubicBezTo>
                  <a:close/>
                </a:path>
              </a:pathLst>
            </a:custGeom>
            <a:solidFill>
              <a:srgbClr val="518D61"/>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a:endParaRPr lang="zh-CN" altLang="en-US">
                <a:solidFill>
                  <a:schemeClr val="tx1"/>
                </a:solidFill>
                <a:latin typeface="方正四岁半简体" panose="02010600010101010101" charset="-122"/>
                <a:ea typeface="方正四岁半简体" panose="02010600010101010101" charset="-122"/>
                <a:cs typeface="方正四岁半简体" panose="02010600010101010101" charset="-122"/>
              </a:endParaRPr>
            </a:p>
          </p:txBody>
        </p:sp>
        <p:sp>
          <p:nvSpPr>
            <p:cNvPr id="8" name="任意多边形 7"/>
            <p:cNvSpPr/>
            <p:nvPr/>
          </p:nvSpPr>
          <p:spPr>
            <a:xfrm>
              <a:off x="0" y="2668151"/>
              <a:ext cx="5940114" cy="1096302"/>
            </a:xfrm>
            <a:custGeom>
              <a:avLst/>
              <a:gdLst>
                <a:gd name="connsiteX0" fmla="*/ 5384287 w 5940114"/>
                <a:gd name="connsiteY0" fmla="*/ 151816 h 1096302"/>
                <a:gd name="connsiteX1" fmla="*/ 4980276 w 5940114"/>
                <a:gd name="connsiteY1" fmla="*/ 548151 h 1096302"/>
                <a:gd name="connsiteX2" fmla="*/ 5302865 w 5940114"/>
                <a:gd name="connsiteY2" fmla="*/ 936434 h 1096302"/>
                <a:gd name="connsiteX3" fmla="*/ 5370727 w 5940114"/>
                <a:gd name="connsiteY3" fmla="*/ 943145 h 1096302"/>
                <a:gd name="connsiteX4" fmla="*/ 5384286 w 5940114"/>
                <a:gd name="connsiteY4" fmla="*/ 943145 h 1096302"/>
                <a:gd name="connsiteX5" fmla="*/ 5384286 w 5940114"/>
                <a:gd name="connsiteY5" fmla="*/ 944486 h 1096302"/>
                <a:gd name="connsiteX6" fmla="*/ 5384287 w 5940114"/>
                <a:gd name="connsiteY6" fmla="*/ 944486 h 1096302"/>
                <a:gd name="connsiteX7" fmla="*/ 5788298 w 5940114"/>
                <a:gd name="connsiteY7" fmla="*/ 548151 h 1096302"/>
                <a:gd name="connsiteX8" fmla="*/ 5384287 w 5940114"/>
                <a:gd name="connsiteY8" fmla="*/ 151816 h 1096302"/>
                <a:gd name="connsiteX9" fmla="*/ 5384287 w 5940114"/>
                <a:gd name="connsiteY9" fmla="*/ 0 h 1096302"/>
                <a:gd name="connsiteX10" fmla="*/ 5940114 w 5940114"/>
                <a:gd name="connsiteY10" fmla="*/ 548151 h 1096302"/>
                <a:gd name="connsiteX11" fmla="*/ 5384287 w 5940114"/>
                <a:gd name="connsiteY11" fmla="*/ 1096302 h 1096302"/>
                <a:gd name="connsiteX12" fmla="*/ 5384277 w 5940114"/>
                <a:gd name="connsiteY12" fmla="*/ 1096301 h 1096302"/>
                <a:gd name="connsiteX13" fmla="*/ 0 w 5940114"/>
                <a:gd name="connsiteY13" fmla="*/ 1096301 h 1096302"/>
                <a:gd name="connsiteX14" fmla="*/ 0 w 5940114"/>
                <a:gd name="connsiteY14" fmla="*/ 943145 h 1096302"/>
                <a:gd name="connsiteX15" fmla="*/ 5000344 w 5940114"/>
                <a:gd name="connsiteY15" fmla="*/ 943145 h 1096302"/>
                <a:gd name="connsiteX16" fmla="*/ 4991258 w 5940114"/>
                <a:gd name="connsiteY16" fmla="*/ 935752 h 1096302"/>
                <a:gd name="connsiteX17" fmla="*/ 4828460 w 5940114"/>
                <a:gd name="connsiteY17" fmla="*/ 548151 h 1096302"/>
                <a:gd name="connsiteX18" fmla="*/ 5384287 w 5940114"/>
                <a:gd name="connsiteY18" fmla="*/ 0 h 109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940114" h="1096302">
                  <a:moveTo>
                    <a:pt x="5384287" y="151816"/>
                  </a:moveTo>
                  <a:cubicBezTo>
                    <a:pt x="5161158" y="151816"/>
                    <a:pt x="4980276" y="329261"/>
                    <a:pt x="4980276" y="548151"/>
                  </a:cubicBezTo>
                  <a:cubicBezTo>
                    <a:pt x="4980276" y="739680"/>
                    <a:pt x="5118764" y="899477"/>
                    <a:pt x="5302865" y="936434"/>
                  </a:cubicBezTo>
                  <a:lnTo>
                    <a:pt x="5370727" y="943145"/>
                  </a:lnTo>
                  <a:lnTo>
                    <a:pt x="5384286" y="943145"/>
                  </a:lnTo>
                  <a:lnTo>
                    <a:pt x="5384286" y="944486"/>
                  </a:lnTo>
                  <a:lnTo>
                    <a:pt x="5384287" y="944486"/>
                  </a:lnTo>
                  <a:cubicBezTo>
                    <a:pt x="5607416" y="944486"/>
                    <a:pt x="5788298" y="767041"/>
                    <a:pt x="5788298" y="548151"/>
                  </a:cubicBezTo>
                  <a:cubicBezTo>
                    <a:pt x="5788298" y="329261"/>
                    <a:pt x="5607416" y="151816"/>
                    <a:pt x="5384287" y="151816"/>
                  </a:cubicBezTo>
                  <a:close/>
                  <a:moveTo>
                    <a:pt x="5384287" y="0"/>
                  </a:moveTo>
                  <a:cubicBezTo>
                    <a:pt x="5691262" y="0"/>
                    <a:pt x="5940114" y="245416"/>
                    <a:pt x="5940114" y="548151"/>
                  </a:cubicBezTo>
                  <a:cubicBezTo>
                    <a:pt x="5940114" y="850886"/>
                    <a:pt x="5691262" y="1096302"/>
                    <a:pt x="5384287" y="1096302"/>
                  </a:cubicBezTo>
                  <a:lnTo>
                    <a:pt x="5384277" y="1096301"/>
                  </a:lnTo>
                  <a:lnTo>
                    <a:pt x="0" y="1096301"/>
                  </a:lnTo>
                  <a:lnTo>
                    <a:pt x="0" y="943145"/>
                  </a:lnTo>
                  <a:lnTo>
                    <a:pt x="5000344" y="943145"/>
                  </a:lnTo>
                  <a:lnTo>
                    <a:pt x="4991258" y="935752"/>
                  </a:lnTo>
                  <a:cubicBezTo>
                    <a:pt x="4890673" y="836556"/>
                    <a:pt x="4828460" y="699518"/>
                    <a:pt x="4828460" y="548151"/>
                  </a:cubicBezTo>
                  <a:cubicBezTo>
                    <a:pt x="4828460" y="245416"/>
                    <a:pt x="5077312" y="0"/>
                    <a:pt x="5384287" y="0"/>
                  </a:cubicBezTo>
                  <a:close/>
                </a:path>
              </a:pathLst>
            </a:custGeom>
            <a:solidFill>
              <a:srgbClr val="A22318"/>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a:endParaRPr lang="zh-CN" altLang="en-US">
                <a:solidFill>
                  <a:schemeClr val="tx1"/>
                </a:solidFill>
                <a:latin typeface="方正四岁半简体" panose="02010600010101010101" charset="-122"/>
                <a:ea typeface="方正四岁半简体" panose="02010600010101010101" charset="-122"/>
                <a:cs typeface="方正四岁半简体" panose="02010600010101010101" charset="-122"/>
              </a:endParaRPr>
            </a:p>
          </p:txBody>
        </p:sp>
        <p:sp>
          <p:nvSpPr>
            <p:cNvPr id="15" name="任意多边形 14"/>
            <p:cNvSpPr/>
            <p:nvPr/>
          </p:nvSpPr>
          <p:spPr>
            <a:xfrm>
              <a:off x="1" y="4070192"/>
              <a:ext cx="5096805" cy="1096302"/>
            </a:xfrm>
            <a:custGeom>
              <a:avLst/>
              <a:gdLst>
                <a:gd name="connsiteX0" fmla="*/ 4547356 w 5096805"/>
                <a:gd name="connsiteY0" fmla="*/ 152447 h 1096302"/>
                <a:gd name="connsiteX1" fmla="*/ 4547356 w 5096805"/>
                <a:gd name="connsiteY1" fmla="*/ 153159 h 1096302"/>
                <a:gd name="connsiteX2" fmla="*/ 4527398 w 5096805"/>
                <a:gd name="connsiteY2" fmla="*/ 153159 h 1096302"/>
                <a:gd name="connsiteX3" fmla="*/ 4459556 w 5096805"/>
                <a:gd name="connsiteY3" fmla="*/ 159868 h 1096302"/>
                <a:gd name="connsiteX4" fmla="*/ 4136967 w 5096805"/>
                <a:gd name="connsiteY4" fmla="*/ 548151 h 1096302"/>
                <a:gd name="connsiteX5" fmla="*/ 4540978 w 5096805"/>
                <a:gd name="connsiteY5" fmla="*/ 944486 h 1096302"/>
                <a:gd name="connsiteX6" fmla="*/ 4944989 w 5096805"/>
                <a:gd name="connsiteY6" fmla="*/ 548151 h 1096302"/>
                <a:gd name="connsiteX7" fmla="*/ 4622401 w 5096805"/>
                <a:gd name="connsiteY7" fmla="*/ 159868 h 1096302"/>
                <a:gd name="connsiteX8" fmla="*/ 4540978 w 5096805"/>
                <a:gd name="connsiteY8" fmla="*/ 0 h 1096302"/>
                <a:gd name="connsiteX9" fmla="*/ 4540998 w 5096805"/>
                <a:gd name="connsiteY9" fmla="*/ 2 h 1096302"/>
                <a:gd name="connsiteX10" fmla="*/ 4547356 w 5096805"/>
                <a:gd name="connsiteY10" fmla="*/ 2 h 1096302"/>
                <a:gd name="connsiteX11" fmla="*/ 4547356 w 5096805"/>
                <a:gd name="connsiteY11" fmla="*/ 634 h 1096302"/>
                <a:gd name="connsiteX12" fmla="*/ 4652997 w 5096805"/>
                <a:gd name="connsiteY12" fmla="*/ 11137 h 1096302"/>
                <a:gd name="connsiteX13" fmla="*/ 5096805 w 5096805"/>
                <a:gd name="connsiteY13" fmla="*/ 548151 h 1096302"/>
                <a:gd name="connsiteX14" fmla="*/ 4540978 w 5096805"/>
                <a:gd name="connsiteY14" fmla="*/ 1096302 h 1096302"/>
                <a:gd name="connsiteX15" fmla="*/ 3985151 w 5096805"/>
                <a:gd name="connsiteY15" fmla="*/ 548151 h 1096302"/>
                <a:gd name="connsiteX16" fmla="*/ 4147949 w 5096805"/>
                <a:gd name="connsiteY16" fmla="*/ 160550 h 1096302"/>
                <a:gd name="connsiteX17" fmla="*/ 4157032 w 5096805"/>
                <a:gd name="connsiteY17" fmla="*/ 153159 h 1096302"/>
                <a:gd name="connsiteX18" fmla="*/ 0 w 5096805"/>
                <a:gd name="connsiteY18" fmla="*/ 153159 h 1096302"/>
                <a:gd name="connsiteX19" fmla="*/ 0 w 5096805"/>
                <a:gd name="connsiteY19" fmla="*/ 2 h 1096302"/>
                <a:gd name="connsiteX20" fmla="*/ 4540958 w 5096805"/>
                <a:gd name="connsiteY20" fmla="*/ 2 h 109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96805" h="1096302">
                  <a:moveTo>
                    <a:pt x="4547356" y="152447"/>
                  </a:moveTo>
                  <a:lnTo>
                    <a:pt x="4547356" y="153159"/>
                  </a:lnTo>
                  <a:lnTo>
                    <a:pt x="4527398" y="153159"/>
                  </a:lnTo>
                  <a:lnTo>
                    <a:pt x="4459556" y="159868"/>
                  </a:lnTo>
                  <a:cubicBezTo>
                    <a:pt x="4275455" y="196825"/>
                    <a:pt x="4136967" y="356623"/>
                    <a:pt x="4136967" y="548151"/>
                  </a:cubicBezTo>
                  <a:cubicBezTo>
                    <a:pt x="4136967" y="767041"/>
                    <a:pt x="4317849" y="944486"/>
                    <a:pt x="4540978" y="944486"/>
                  </a:cubicBezTo>
                  <a:cubicBezTo>
                    <a:pt x="4764107" y="944486"/>
                    <a:pt x="4944989" y="767041"/>
                    <a:pt x="4944989" y="548151"/>
                  </a:cubicBezTo>
                  <a:cubicBezTo>
                    <a:pt x="4944989" y="356623"/>
                    <a:pt x="4806501" y="196825"/>
                    <a:pt x="4622401" y="159868"/>
                  </a:cubicBezTo>
                  <a:close/>
                  <a:moveTo>
                    <a:pt x="4540978" y="0"/>
                  </a:moveTo>
                  <a:lnTo>
                    <a:pt x="4540998" y="2"/>
                  </a:lnTo>
                  <a:lnTo>
                    <a:pt x="4547356" y="2"/>
                  </a:lnTo>
                  <a:lnTo>
                    <a:pt x="4547356" y="634"/>
                  </a:lnTo>
                  <a:lnTo>
                    <a:pt x="4652997" y="11137"/>
                  </a:lnTo>
                  <a:cubicBezTo>
                    <a:pt x="4906278" y="62250"/>
                    <a:pt x="5096805" y="283258"/>
                    <a:pt x="5096805" y="548151"/>
                  </a:cubicBezTo>
                  <a:cubicBezTo>
                    <a:pt x="5096805" y="850886"/>
                    <a:pt x="4847953" y="1096302"/>
                    <a:pt x="4540978" y="1096302"/>
                  </a:cubicBezTo>
                  <a:cubicBezTo>
                    <a:pt x="4234003" y="1096302"/>
                    <a:pt x="3985151" y="850886"/>
                    <a:pt x="3985151" y="548151"/>
                  </a:cubicBezTo>
                  <a:cubicBezTo>
                    <a:pt x="3985151" y="396784"/>
                    <a:pt x="4047364" y="259746"/>
                    <a:pt x="4147949" y="160550"/>
                  </a:cubicBezTo>
                  <a:lnTo>
                    <a:pt x="4157032" y="153159"/>
                  </a:lnTo>
                  <a:lnTo>
                    <a:pt x="0" y="153159"/>
                  </a:lnTo>
                  <a:lnTo>
                    <a:pt x="0" y="2"/>
                  </a:lnTo>
                  <a:lnTo>
                    <a:pt x="4540958" y="2"/>
                  </a:lnTo>
                  <a:close/>
                </a:path>
              </a:pathLst>
            </a:custGeom>
            <a:solidFill>
              <a:srgbClr val="0B5F92"/>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a:endParaRPr lang="zh-CN" altLang="en-US">
                <a:solidFill>
                  <a:schemeClr val="tx1"/>
                </a:solidFill>
                <a:latin typeface="方正四岁半简体" panose="02010600010101010101" charset="-122"/>
                <a:ea typeface="方正四岁半简体" panose="02010600010101010101" charset="-122"/>
                <a:cs typeface="方正四岁半简体" panose="02010600010101010101" charset="-122"/>
              </a:endParaRPr>
            </a:p>
          </p:txBody>
        </p:sp>
      </p:grpSp>
      <p:sp>
        <p:nvSpPr>
          <p:cNvPr id="16" name="Docer搜索：半想象现实   http://chn.docer.com/works/?userid=199927538"/>
          <p:cNvSpPr txBox="1"/>
          <p:nvPr/>
        </p:nvSpPr>
        <p:spPr>
          <a:xfrm>
            <a:off x="2090760" y="2449029"/>
            <a:ext cx="783497" cy="583565"/>
          </a:xfrm>
          <a:prstGeom prst="rect">
            <a:avLst/>
          </a:prstGeom>
          <a:noFill/>
        </p:spPr>
        <p:txBody>
          <a:bodyPr wrap="square" rtlCol="0">
            <a:spAutoFit/>
          </a:bodyPr>
          <a:lstStyle/>
          <a:p>
            <a:pPr algn="ctr"/>
            <a:r>
              <a:rPr lang="en-US" altLang="zh-CN" sz="3200" dirty="0">
                <a:latin typeface="方正四岁半简体" panose="02010600010101010101" charset="-122"/>
                <a:ea typeface="方正四岁半简体" panose="02010600010101010101" charset="-122"/>
                <a:cs typeface="方正四岁半简体" panose="02010600010101010101" charset="-122"/>
              </a:rPr>
              <a:t>01</a:t>
            </a:r>
          </a:p>
        </p:txBody>
      </p:sp>
      <p:sp>
        <p:nvSpPr>
          <p:cNvPr id="17" name="Docer搜索：半想象现实   http://chn.docer.com/works/?userid=199927538"/>
          <p:cNvSpPr txBox="1"/>
          <p:nvPr/>
        </p:nvSpPr>
        <p:spPr>
          <a:xfrm>
            <a:off x="5283367" y="2904139"/>
            <a:ext cx="783497" cy="583565"/>
          </a:xfrm>
          <a:prstGeom prst="rect">
            <a:avLst/>
          </a:prstGeom>
          <a:noFill/>
        </p:spPr>
        <p:txBody>
          <a:bodyPr wrap="square" rtlCol="0">
            <a:spAutoFit/>
          </a:bodyPr>
          <a:lstStyle/>
          <a:p>
            <a:pPr algn="ctr"/>
            <a:r>
              <a:rPr lang="en-US" altLang="zh-CN" sz="3200" dirty="0">
                <a:latin typeface="方正四岁半简体" panose="02010600010101010101" charset="-122"/>
                <a:ea typeface="方正四岁半简体" panose="02010600010101010101" charset="-122"/>
                <a:cs typeface="方正四岁半简体" panose="02010600010101010101" charset="-122"/>
              </a:rPr>
              <a:t>02</a:t>
            </a:r>
          </a:p>
        </p:txBody>
      </p:sp>
      <p:sp>
        <p:nvSpPr>
          <p:cNvPr id="2" name="Docer搜索：半想象现实   http://chn.docer.com/works/?userid=199927538"/>
          <p:cNvSpPr txBox="1"/>
          <p:nvPr/>
        </p:nvSpPr>
        <p:spPr>
          <a:xfrm>
            <a:off x="4446438" y="4324051"/>
            <a:ext cx="783497" cy="583565"/>
          </a:xfrm>
          <a:prstGeom prst="rect">
            <a:avLst/>
          </a:prstGeom>
          <a:noFill/>
        </p:spPr>
        <p:txBody>
          <a:bodyPr wrap="square" rtlCol="0">
            <a:spAutoFit/>
          </a:bodyPr>
          <a:lstStyle/>
          <a:p>
            <a:pPr algn="ctr"/>
            <a:r>
              <a:rPr lang="en-US" altLang="zh-CN" sz="3200" dirty="0">
                <a:latin typeface="方正四岁半简体" panose="02010600010101010101" charset="-122"/>
                <a:ea typeface="方正四岁半简体" panose="02010600010101010101" charset="-122"/>
                <a:cs typeface="方正四岁半简体" panose="02010600010101010101" charset="-122"/>
              </a:rPr>
              <a:t>03</a:t>
            </a:r>
          </a:p>
        </p:txBody>
      </p:sp>
      <p:sp>
        <p:nvSpPr>
          <p:cNvPr id="42" name="稻壳搜索：半想象现实   chn.docer.com/works/199927538"/>
          <p:cNvSpPr/>
          <p:nvPr/>
        </p:nvSpPr>
        <p:spPr>
          <a:xfrm>
            <a:off x="5229935" y="1338915"/>
            <a:ext cx="4057015" cy="1346907"/>
          </a:xfrm>
          <a:prstGeom prst="rect">
            <a:avLst/>
          </a:prstGeom>
        </p:spPr>
        <p:txBody>
          <a:bodyPr wrap="square">
            <a:spAutoFit/>
          </a:bodyPr>
          <a:lstStyle/>
          <a:p>
            <a:pPr indent="0">
              <a:lnSpc>
                <a:spcPct val="150000"/>
              </a:lnSpc>
              <a:buFont typeface="Wingdings" panose="05000000000000000000" pitchFamily="2" charset="2"/>
              <a:buNone/>
            </a:pPr>
            <a:r>
              <a:rPr lang="zh-CN" altLang="en-US" sz="1400" dirty="0">
                <a:solidFill>
                  <a:prstClr val="black">
                    <a:lumMod val="75000"/>
                    <a:lumOff val="25000"/>
                  </a:prstClr>
                </a:solidFill>
                <a:latin typeface="方正四岁半简体" panose="02010600010101010101" charset="-122"/>
                <a:ea typeface="方正四岁半简体" panose="02010600010101010101" charset="-122"/>
                <a:cs typeface="方正四岁半简体" panose="02010600010101010101" charset="-122"/>
                <a:sym typeface="+mn-ea"/>
              </a:rPr>
              <a:t>通过对</a:t>
            </a:r>
            <a:r>
              <a:rPr lang="en-US" altLang="zh-CN" sz="1400" dirty="0" err="1">
                <a:solidFill>
                  <a:prstClr val="black">
                    <a:lumMod val="75000"/>
                    <a:lumOff val="25000"/>
                  </a:prstClr>
                </a:solidFill>
                <a:latin typeface="方正四岁半简体" panose="02010600010101010101" charset="-122"/>
                <a:ea typeface="方正四岁半简体" panose="02010600010101010101" charset="-122"/>
                <a:cs typeface="方正四岁半简体" panose="02010600010101010101" charset="-122"/>
                <a:sym typeface="+mn-ea"/>
              </a:rPr>
              <a:t>SpringCloud</a:t>
            </a:r>
            <a:r>
              <a:rPr lang="zh-CN" altLang="en-US" sz="1400" dirty="0">
                <a:solidFill>
                  <a:prstClr val="black">
                    <a:lumMod val="75000"/>
                    <a:lumOff val="25000"/>
                  </a:prstClr>
                </a:solidFill>
                <a:latin typeface="方正四岁半简体" panose="02010600010101010101" charset="-122"/>
                <a:ea typeface="方正四岁半简体" panose="02010600010101010101" charset="-122"/>
                <a:cs typeface="方正四岁半简体" panose="02010600010101010101" charset="-122"/>
                <a:sym typeface="+mn-ea"/>
              </a:rPr>
              <a:t>的来进行项目的的架构设计深刻的体会到各个服务解耦的所来的便利性，微服务是把双刃剑，不要为了使用微服务而使用微服务，要结合实际的情况。</a:t>
            </a:r>
            <a:endParaRPr lang="en-US" altLang="zh-CN" sz="1050" dirty="0">
              <a:solidFill>
                <a:prstClr val="black">
                  <a:lumMod val="75000"/>
                  <a:lumOff val="25000"/>
                </a:prstClr>
              </a:solidFill>
              <a:latin typeface="方正四岁半简体" panose="02010600010101010101" charset="-122"/>
              <a:ea typeface="方正四岁半简体" panose="02010600010101010101" charset="-122"/>
              <a:cs typeface="方正四岁半简体" panose="02010600010101010101" charset="-122"/>
              <a:sym typeface="+mn-ea"/>
            </a:endParaRPr>
          </a:p>
        </p:txBody>
      </p:sp>
      <p:sp>
        <p:nvSpPr>
          <p:cNvPr id="30" name="稻壳搜索：半想象现实   chn.docer.com/works/199927538"/>
          <p:cNvSpPr/>
          <p:nvPr/>
        </p:nvSpPr>
        <p:spPr>
          <a:xfrm>
            <a:off x="6628130" y="2898775"/>
            <a:ext cx="3693795" cy="1060450"/>
          </a:xfrm>
          <a:prstGeom prst="rect">
            <a:avLst/>
          </a:prstGeom>
        </p:spPr>
        <p:txBody>
          <a:bodyPr wrap="square">
            <a:spAutoFit/>
          </a:bodyPr>
          <a:lstStyle/>
          <a:p>
            <a:pPr indent="0">
              <a:lnSpc>
                <a:spcPct val="150000"/>
              </a:lnSpc>
              <a:buFont typeface="Wingdings" panose="05000000000000000000" pitchFamily="2" charset="2"/>
              <a:buNone/>
            </a:pPr>
            <a:r>
              <a:rPr lang="en-US" altLang="zh-CN" sz="1400" dirty="0">
                <a:solidFill>
                  <a:prstClr val="black">
                    <a:lumMod val="75000"/>
                    <a:lumOff val="25000"/>
                  </a:prstClr>
                </a:solidFill>
                <a:latin typeface="方正四岁半简体" panose="02010600010101010101" charset="-122"/>
                <a:ea typeface="方正四岁半简体" panose="02010600010101010101" charset="-122"/>
                <a:cs typeface="方正四岁半简体" panose="02010600010101010101" charset="-122"/>
                <a:sym typeface="+mn-ea"/>
              </a:rPr>
              <a:t>本次设计的博客系统还存在着很多的不足之处，比如不能对文章点赞，文章不能下载等。系统的功能还有待进一步提升</a:t>
            </a:r>
            <a:r>
              <a:rPr lang="en-US" altLang="zh-CN" sz="1050" dirty="0">
                <a:solidFill>
                  <a:prstClr val="black">
                    <a:lumMod val="75000"/>
                    <a:lumOff val="25000"/>
                  </a:prstClr>
                </a:solidFill>
                <a:latin typeface="方正四岁半简体" panose="02010600010101010101" charset="-122"/>
                <a:ea typeface="方正四岁半简体" panose="02010600010101010101" charset="-122"/>
                <a:cs typeface="方正四岁半简体" panose="02010600010101010101" charset="-122"/>
                <a:sym typeface="+mn-ea"/>
              </a:rPr>
              <a:t>。</a:t>
            </a:r>
          </a:p>
        </p:txBody>
      </p:sp>
      <p:sp>
        <p:nvSpPr>
          <p:cNvPr id="33" name="稻壳搜索：半想象现实   chn.docer.com/works/199927538"/>
          <p:cNvSpPr/>
          <p:nvPr/>
        </p:nvSpPr>
        <p:spPr>
          <a:xfrm>
            <a:off x="5916930" y="4431665"/>
            <a:ext cx="4271645" cy="1060450"/>
          </a:xfrm>
          <a:prstGeom prst="rect">
            <a:avLst/>
          </a:prstGeom>
        </p:spPr>
        <p:txBody>
          <a:bodyPr wrap="square">
            <a:spAutoFit/>
          </a:bodyPr>
          <a:lstStyle/>
          <a:p>
            <a:pPr indent="0">
              <a:lnSpc>
                <a:spcPct val="150000"/>
              </a:lnSpc>
              <a:buFont typeface="Wingdings" panose="05000000000000000000" pitchFamily="2" charset="2"/>
              <a:buNone/>
            </a:pPr>
            <a:r>
              <a:rPr lang="en-US" altLang="zh-CN" sz="1400" dirty="0">
                <a:solidFill>
                  <a:prstClr val="black">
                    <a:lumMod val="75000"/>
                    <a:lumOff val="25000"/>
                  </a:prstClr>
                </a:solidFill>
                <a:latin typeface="方正四岁半简体" panose="02010600010101010101" charset="-122"/>
                <a:ea typeface="方正四岁半简体" panose="02010600010101010101" charset="-122"/>
                <a:cs typeface="方正四岁半简体" panose="02010600010101010101" charset="-122"/>
                <a:sym typeface="+mn-ea"/>
              </a:rPr>
              <a:t>通过对该课题的研究，我学到了很多的专业知识和许多的新技术，不仅增强了我对知识的应用，而且让我对专业知识提高了理解水平</a:t>
            </a:r>
            <a:r>
              <a:rPr lang="zh-CN" altLang="en-US" sz="1400" dirty="0">
                <a:solidFill>
                  <a:prstClr val="black">
                    <a:lumMod val="75000"/>
                    <a:lumOff val="25000"/>
                  </a:prstClr>
                </a:solidFill>
                <a:latin typeface="方正四岁半简体" panose="02010600010101010101" charset="-122"/>
                <a:ea typeface="方正四岁半简体" panose="02010600010101010101" charset="-122"/>
                <a:cs typeface="方正四岁半简体" panose="02010600010101010101" charset="-122"/>
                <a:sym typeface="+mn-ea"/>
              </a:rPr>
              <a:t>，</a:t>
            </a:r>
            <a:r>
              <a:rPr lang="en-US" altLang="zh-CN" sz="1400" dirty="0">
                <a:solidFill>
                  <a:prstClr val="black">
                    <a:lumMod val="75000"/>
                    <a:lumOff val="25000"/>
                  </a:prstClr>
                </a:solidFill>
                <a:latin typeface="方正四岁半简体" panose="02010600010101010101" charset="-122"/>
                <a:ea typeface="方正四岁半简体" panose="02010600010101010101" charset="-122"/>
                <a:cs typeface="方正四岁半简体" panose="02010600010101010101" charset="-122"/>
                <a:sym typeface="+mn-ea"/>
              </a:rPr>
              <a:t>我会继续努力</a:t>
            </a:r>
            <a:r>
              <a:rPr lang="zh-CN" altLang="en-US" sz="1400" dirty="0">
                <a:solidFill>
                  <a:prstClr val="black">
                    <a:lumMod val="75000"/>
                    <a:lumOff val="25000"/>
                  </a:prstClr>
                </a:solidFill>
                <a:latin typeface="方正四岁半简体" panose="02010600010101010101" charset="-122"/>
                <a:ea typeface="方正四岁半简体" panose="02010600010101010101" charset="-122"/>
                <a:cs typeface="方正四岁半简体" panose="02010600010101010101" charset="-122"/>
                <a:sym typeface="+mn-ea"/>
              </a:rPr>
              <a:t>。</a:t>
            </a:r>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l="-25000" r="-26000" b="-167000"/>
          </a:stretch>
        </a:blipFill>
        <a:effectLst/>
      </p:bgPr>
    </p:bg>
    <p:spTree>
      <p:nvGrpSpPr>
        <p:cNvPr id="1" name=""/>
        <p:cNvGrpSpPr/>
        <p:nvPr/>
      </p:nvGrpSpPr>
      <p:grpSpPr>
        <a:xfrm>
          <a:off x="0" y="0"/>
          <a:ext cx="0" cy="0"/>
          <a:chOff x="0" y="0"/>
          <a:chExt cx="0" cy="0"/>
        </a:xfrm>
      </p:grpSpPr>
      <p:sp>
        <p:nvSpPr>
          <p:cNvPr id="28" name="Docer搜索：半想象现实   http://chn.docer.com/works/?userid=199927538"/>
          <p:cNvSpPr>
            <a:spLocks noGrp="1"/>
          </p:cNvSpPr>
          <p:nvPr/>
        </p:nvSpPr>
        <p:spPr>
          <a:xfrm>
            <a:off x="3843020" y="294640"/>
            <a:ext cx="3512820" cy="844550"/>
          </a:xfrm>
          <a:prstGeom prst="rect">
            <a:avLst/>
          </a:prstGeom>
        </p:spPr>
        <p:txBody>
          <a:bodyPr vert="horz" lIns="91440" tIns="45720" rIns="91440" bIns="45720" rtlCol="0"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zh-CN" altLang="en-US" sz="3200" dirty="0">
                <a:solidFill>
                  <a:srgbClr val="806795"/>
                </a:solidFill>
                <a:latin typeface="方正清刻本悦宋简体" panose="02000000000000000000" charset="-122"/>
                <a:ea typeface="方正清刻本悦宋简体" panose="02000000000000000000" charset="-122"/>
                <a:cs typeface="华文黑体" panose="02010600040101010101" charset="-122"/>
                <a:sym typeface="+mn-lt"/>
              </a:rPr>
              <a:t>致谢</a:t>
            </a:r>
          </a:p>
        </p:txBody>
      </p:sp>
      <p:sp>
        <p:nvSpPr>
          <p:cNvPr id="8" name="等腰三角形 7"/>
          <p:cNvSpPr/>
          <p:nvPr/>
        </p:nvSpPr>
        <p:spPr>
          <a:xfrm>
            <a:off x="5457161" y="2804501"/>
            <a:ext cx="866766" cy="371719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2578095">
            <a:off x="6353262" y="4836672"/>
            <a:ext cx="304574" cy="135809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站酷快乐体2016修订版" panose="02010600030101010101" pitchFamily="2" charset="-122"/>
              <a:ea typeface="站酷快乐体2016修订版" panose="02010600030101010101" pitchFamily="2" charset="-122"/>
            </a:endParaRPr>
          </a:p>
        </p:txBody>
      </p:sp>
      <p:sp>
        <p:nvSpPr>
          <p:cNvPr id="11" name="等腰三角形 10"/>
          <p:cNvSpPr/>
          <p:nvPr/>
        </p:nvSpPr>
        <p:spPr>
          <a:xfrm rot="18301904" flipH="1">
            <a:off x="4767538" y="3269516"/>
            <a:ext cx="735465" cy="1824209"/>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2578095">
            <a:off x="6130870" y="2825362"/>
            <a:ext cx="253823" cy="1131798"/>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站酷快乐体2016修订版" panose="02010600030101010101" pitchFamily="2" charset="-122"/>
              <a:ea typeface="站酷快乐体2016修订版" panose="02010600030101010101" pitchFamily="2" charset="-122"/>
            </a:endParaRPr>
          </a:p>
        </p:txBody>
      </p:sp>
      <p:sp>
        <p:nvSpPr>
          <p:cNvPr id="13" name="椭圆 12"/>
          <p:cNvSpPr/>
          <p:nvPr/>
        </p:nvSpPr>
        <p:spPr>
          <a:xfrm>
            <a:off x="4066725" y="3155334"/>
            <a:ext cx="912836" cy="912836"/>
          </a:xfrm>
          <a:prstGeom prst="ellipse">
            <a:avLst/>
          </a:prstGeom>
          <a:solidFill>
            <a:srgbClr val="A4C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站酷快乐体2016修订版" panose="02010600030101010101" pitchFamily="2" charset="-122"/>
              <a:ea typeface="站酷快乐体2016修订版" panose="02010600030101010101" pitchFamily="2" charset="-122"/>
            </a:endParaRPr>
          </a:p>
        </p:txBody>
      </p:sp>
      <p:sp>
        <p:nvSpPr>
          <p:cNvPr id="15" name="椭圆 14"/>
          <p:cNvSpPr/>
          <p:nvPr/>
        </p:nvSpPr>
        <p:spPr>
          <a:xfrm>
            <a:off x="6496819" y="2350323"/>
            <a:ext cx="912836" cy="912836"/>
          </a:xfrm>
          <a:prstGeom prst="ellipse">
            <a:avLst/>
          </a:prstGeom>
          <a:solidFill>
            <a:srgbClr val="A4C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站酷快乐体2016修订版" panose="02010600030101010101" pitchFamily="2" charset="-122"/>
              <a:ea typeface="站酷快乐体2016修订版" panose="02010600030101010101" pitchFamily="2" charset="-122"/>
            </a:endParaRPr>
          </a:p>
        </p:txBody>
      </p:sp>
      <p:sp>
        <p:nvSpPr>
          <p:cNvPr id="16" name="椭圆 15"/>
          <p:cNvSpPr/>
          <p:nvPr/>
        </p:nvSpPr>
        <p:spPr>
          <a:xfrm>
            <a:off x="6670179" y="4624261"/>
            <a:ext cx="912836" cy="912836"/>
          </a:xfrm>
          <a:prstGeom prst="ellipse">
            <a:avLst/>
          </a:prstGeom>
          <a:solidFill>
            <a:srgbClr val="A4C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站酷快乐体2016修订版" panose="02010600030101010101" pitchFamily="2" charset="-122"/>
              <a:ea typeface="站酷快乐体2016修订版" panose="02010600030101010101" pitchFamily="2" charset="-122"/>
            </a:endParaRPr>
          </a:p>
        </p:txBody>
      </p:sp>
      <p:grpSp>
        <p:nvGrpSpPr>
          <p:cNvPr id="17" name="组合 16"/>
          <p:cNvGrpSpPr/>
          <p:nvPr/>
        </p:nvGrpSpPr>
        <p:grpSpPr>
          <a:xfrm>
            <a:off x="4244158" y="3466724"/>
            <a:ext cx="588433" cy="319618"/>
            <a:chOff x="1885952" y="4423833"/>
            <a:chExt cx="588433" cy="319618"/>
          </a:xfrm>
          <a:solidFill>
            <a:schemeClr val="bg1"/>
          </a:solidFill>
        </p:grpSpPr>
        <p:sp>
          <p:nvSpPr>
            <p:cNvPr id="18" name="Oval 134"/>
            <p:cNvSpPr/>
            <p:nvPr/>
          </p:nvSpPr>
          <p:spPr>
            <a:xfrm>
              <a:off x="1909234" y="4656667"/>
              <a:ext cx="88900" cy="86784"/>
            </a:xfrm>
            <a:prstGeom prst="ellipse">
              <a:avLst/>
            </a:prstGeom>
            <a:grpFill/>
            <a:ln w="9525">
              <a:noFill/>
            </a:ln>
          </p:spPr>
          <p:txBody>
            <a:bodyPr/>
            <a:lstStyle/>
            <a:p>
              <a:pPr algn="ctr" eaLnBrk="1" hangingPunct="1"/>
              <a:endParaRPr lang="zh-CN" altLang="en-US" sz="2400" dirty="0">
                <a:solidFill>
                  <a:schemeClr val="tx1">
                    <a:lumMod val="65000"/>
                    <a:lumOff val="35000"/>
                  </a:schemeClr>
                </a:solidFill>
                <a:latin typeface="Lao UI" panose="020B0502040204020203" pitchFamily="34" charset="0"/>
              </a:endParaRPr>
            </a:p>
          </p:txBody>
        </p:sp>
        <p:sp>
          <p:nvSpPr>
            <p:cNvPr id="19" name="Freeform 135"/>
            <p:cNvSpPr/>
            <p:nvPr/>
          </p:nvSpPr>
          <p:spPr>
            <a:xfrm>
              <a:off x="1885952" y="4423833"/>
              <a:ext cx="400049" cy="262467"/>
            </a:xfrm>
            <a:custGeom>
              <a:avLst/>
              <a:gdLst/>
              <a:ahLst/>
              <a:cxnLst>
                <a:cxn ang="0">
                  <a:pos x="0" y="196850"/>
                </a:cxn>
                <a:cxn ang="0">
                  <a:pos x="15791" y="196850"/>
                </a:cxn>
                <a:cxn ang="0">
                  <a:pos x="49630" y="169698"/>
                </a:cxn>
                <a:cxn ang="0">
                  <a:pos x="85725" y="196850"/>
                </a:cxn>
                <a:cxn ang="0">
                  <a:pos x="300037" y="196850"/>
                </a:cxn>
                <a:cxn ang="0">
                  <a:pos x="300037" y="0"/>
                </a:cxn>
                <a:cxn ang="0">
                  <a:pos x="0" y="0"/>
                </a:cxn>
                <a:cxn ang="0">
                  <a:pos x="0" y="196850"/>
                </a:cxn>
              </a:cxnLst>
              <a:rect l="0" t="0" r="0" b="0"/>
              <a:pathLst>
                <a:path w="133" h="87">
                  <a:moveTo>
                    <a:pt x="0" y="87"/>
                  </a:moveTo>
                  <a:cubicBezTo>
                    <a:pt x="7" y="87"/>
                    <a:pt x="7" y="87"/>
                    <a:pt x="7" y="87"/>
                  </a:cubicBezTo>
                  <a:cubicBezTo>
                    <a:pt x="8" y="80"/>
                    <a:pt x="15" y="75"/>
                    <a:pt x="22" y="75"/>
                  </a:cubicBezTo>
                  <a:cubicBezTo>
                    <a:pt x="30" y="75"/>
                    <a:pt x="36" y="80"/>
                    <a:pt x="38" y="87"/>
                  </a:cubicBezTo>
                  <a:cubicBezTo>
                    <a:pt x="133" y="87"/>
                    <a:pt x="133" y="87"/>
                    <a:pt x="133" y="87"/>
                  </a:cubicBezTo>
                  <a:cubicBezTo>
                    <a:pt x="133" y="0"/>
                    <a:pt x="133" y="0"/>
                    <a:pt x="133" y="0"/>
                  </a:cubicBezTo>
                  <a:cubicBezTo>
                    <a:pt x="0" y="0"/>
                    <a:pt x="0" y="0"/>
                    <a:pt x="0" y="0"/>
                  </a:cubicBezTo>
                  <a:lnTo>
                    <a:pt x="0" y="87"/>
                  </a:lnTo>
                  <a:close/>
                </a:path>
              </a:pathLst>
            </a:custGeom>
            <a:grpFill/>
            <a:ln w="9525">
              <a:noFill/>
            </a:ln>
          </p:spPr>
          <p:txBody>
            <a:bodyPr/>
            <a:lstStyle/>
            <a:p>
              <a:pPr algn="ctr"/>
              <a:endParaRPr lang="zh-CN" altLang="en-US" sz="2400">
                <a:solidFill>
                  <a:schemeClr val="tx1">
                    <a:lumMod val="65000"/>
                    <a:lumOff val="35000"/>
                  </a:schemeClr>
                </a:solidFill>
              </a:endParaRPr>
            </a:p>
          </p:txBody>
        </p:sp>
        <p:sp>
          <p:nvSpPr>
            <p:cNvPr id="20" name="Freeform 136"/>
            <p:cNvSpPr>
              <a:spLocks noEditPoints="1"/>
            </p:cNvSpPr>
            <p:nvPr/>
          </p:nvSpPr>
          <p:spPr>
            <a:xfrm>
              <a:off x="2300818" y="4489452"/>
              <a:ext cx="173567" cy="196849"/>
            </a:xfrm>
            <a:custGeom>
              <a:avLst/>
              <a:gdLst/>
              <a:ahLst/>
              <a:cxnLst>
                <a:cxn ang="0">
                  <a:pos x="118953" y="122653"/>
                </a:cxn>
                <a:cxn ang="0">
                  <a:pos x="92020" y="0"/>
                </a:cxn>
                <a:cxn ang="0">
                  <a:pos x="0" y="0"/>
                </a:cxn>
                <a:cxn ang="0">
                  <a:pos x="0" y="147638"/>
                </a:cxn>
                <a:cxn ang="0">
                  <a:pos x="26933" y="147638"/>
                </a:cxn>
                <a:cxn ang="0">
                  <a:pos x="60599" y="120382"/>
                </a:cxn>
                <a:cxn ang="0">
                  <a:pos x="96509" y="147638"/>
                </a:cxn>
                <a:cxn ang="0">
                  <a:pos x="118953" y="147638"/>
                </a:cxn>
                <a:cxn ang="0">
                  <a:pos x="130175" y="147638"/>
                </a:cxn>
                <a:cxn ang="0">
                  <a:pos x="130175" y="122653"/>
                </a:cxn>
                <a:cxn ang="0">
                  <a:pos x="118953" y="122653"/>
                </a:cxn>
                <a:cxn ang="0">
                  <a:pos x="8978" y="54512"/>
                </a:cxn>
                <a:cxn ang="0">
                  <a:pos x="8978" y="9085"/>
                </a:cxn>
                <a:cxn ang="0">
                  <a:pos x="83043" y="9085"/>
                </a:cxn>
                <a:cxn ang="0">
                  <a:pos x="92020" y="54512"/>
                </a:cxn>
                <a:cxn ang="0">
                  <a:pos x="8978" y="54512"/>
                </a:cxn>
              </a:cxnLst>
              <a:rect l="0" t="0" r="0" b="0"/>
              <a:pathLst>
                <a:path w="58" h="65">
                  <a:moveTo>
                    <a:pt x="53" y="54"/>
                  </a:moveTo>
                  <a:cubicBezTo>
                    <a:pt x="41" y="0"/>
                    <a:pt x="41" y="0"/>
                    <a:pt x="41" y="0"/>
                  </a:cubicBezTo>
                  <a:cubicBezTo>
                    <a:pt x="0" y="0"/>
                    <a:pt x="0" y="0"/>
                    <a:pt x="0" y="0"/>
                  </a:cubicBezTo>
                  <a:cubicBezTo>
                    <a:pt x="0" y="65"/>
                    <a:pt x="0" y="65"/>
                    <a:pt x="0" y="65"/>
                  </a:cubicBezTo>
                  <a:cubicBezTo>
                    <a:pt x="12" y="65"/>
                    <a:pt x="12" y="65"/>
                    <a:pt x="12" y="65"/>
                  </a:cubicBezTo>
                  <a:cubicBezTo>
                    <a:pt x="13" y="58"/>
                    <a:pt x="20" y="53"/>
                    <a:pt x="27" y="53"/>
                  </a:cubicBezTo>
                  <a:cubicBezTo>
                    <a:pt x="35" y="53"/>
                    <a:pt x="41" y="58"/>
                    <a:pt x="43" y="65"/>
                  </a:cubicBezTo>
                  <a:cubicBezTo>
                    <a:pt x="53" y="65"/>
                    <a:pt x="53" y="65"/>
                    <a:pt x="53" y="65"/>
                  </a:cubicBezTo>
                  <a:cubicBezTo>
                    <a:pt x="58" y="65"/>
                    <a:pt x="58" y="65"/>
                    <a:pt x="58" y="65"/>
                  </a:cubicBezTo>
                  <a:cubicBezTo>
                    <a:pt x="58" y="54"/>
                    <a:pt x="58" y="54"/>
                    <a:pt x="58" y="54"/>
                  </a:cubicBezTo>
                  <a:lnTo>
                    <a:pt x="53" y="54"/>
                  </a:lnTo>
                  <a:close/>
                  <a:moveTo>
                    <a:pt x="4" y="24"/>
                  </a:moveTo>
                  <a:cubicBezTo>
                    <a:pt x="4" y="4"/>
                    <a:pt x="4" y="4"/>
                    <a:pt x="4" y="4"/>
                  </a:cubicBezTo>
                  <a:cubicBezTo>
                    <a:pt x="37" y="4"/>
                    <a:pt x="37" y="4"/>
                    <a:pt x="37" y="4"/>
                  </a:cubicBezTo>
                  <a:cubicBezTo>
                    <a:pt x="41" y="24"/>
                    <a:pt x="41" y="24"/>
                    <a:pt x="41" y="24"/>
                  </a:cubicBezTo>
                  <a:lnTo>
                    <a:pt x="4" y="24"/>
                  </a:lnTo>
                  <a:close/>
                </a:path>
              </a:pathLst>
            </a:custGeom>
            <a:grpFill/>
            <a:ln w="9525">
              <a:noFill/>
            </a:ln>
          </p:spPr>
          <p:txBody>
            <a:bodyPr/>
            <a:lstStyle/>
            <a:p>
              <a:pPr algn="ctr"/>
              <a:endParaRPr lang="zh-CN" altLang="en-US" sz="2400">
                <a:solidFill>
                  <a:schemeClr val="tx1">
                    <a:lumMod val="65000"/>
                    <a:lumOff val="35000"/>
                  </a:schemeClr>
                </a:solidFill>
              </a:endParaRPr>
            </a:p>
          </p:txBody>
        </p:sp>
        <p:sp>
          <p:nvSpPr>
            <p:cNvPr id="21" name="Oval 137"/>
            <p:cNvSpPr/>
            <p:nvPr/>
          </p:nvSpPr>
          <p:spPr>
            <a:xfrm>
              <a:off x="2338918" y="4656667"/>
              <a:ext cx="88900" cy="86784"/>
            </a:xfrm>
            <a:prstGeom prst="ellipse">
              <a:avLst/>
            </a:prstGeom>
            <a:grpFill/>
            <a:ln w="9525">
              <a:noFill/>
            </a:ln>
          </p:spPr>
          <p:txBody>
            <a:bodyPr/>
            <a:lstStyle/>
            <a:p>
              <a:pPr algn="ctr" eaLnBrk="1" hangingPunct="1"/>
              <a:endParaRPr lang="zh-CN" altLang="en-US" sz="2400" dirty="0">
                <a:solidFill>
                  <a:schemeClr val="tx1">
                    <a:lumMod val="65000"/>
                    <a:lumOff val="35000"/>
                  </a:schemeClr>
                </a:solidFill>
                <a:latin typeface="Lao UI" panose="020B0502040204020203" pitchFamily="34" charset="0"/>
              </a:endParaRPr>
            </a:p>
          </p:txBody>
        </p:sp>
      </p:grpSp>
      <p:grpSp>
        <p:nvGrpSpPr>
          <p:cNvPr id="23" name="组合 22"/>
          <p:cNvGrpSpPr/>
          <p:nvPr/>
        </p:nvGrpSpPr>
        <p:grpSpPr>
          <a:xfrm>
            <a:off x="6707413" y="2521847"/>
            <a:ext cx="529167" cy="601134"/>
            <a:chOff x="7797800" y="5884333"/>
            <a:chExt cx="529167" cy="601134"/>
          </a:xfrm>
          <a:solidFill>
            <a:schemeClr val="bg1"/>
          </a:solidFill>
        </p:grpSpPr>
        <p:sp>
          <p:nvSpPr>
            <p:cNvPr id="24" name="Freeform 281"/>
            <p:cNvSpPr/>
            <p:nvPr/>
          </p:nvSpPr>
          <p:spPr>
            <a:xfrm>
              <a:off x="7954434" y="5884333"/>
              <a:ext cx="215900" cy="315384"/>
            </a:xfrm>
            <a:custGeom>
              <a:avLst/>
              <a:gdLst/>
              <a:ahLst/>
              <a:cxnLst>
                <a:cxn ang="0">
                  <a:pos x="105701" y="63077"/>
                </a:cxn>
                <a:cxn ang="0">
                  <a:pos x="125942" y="24780"/>
                </a:cxn>
                <a:cxn ang="0">
                  <a:pos x="123693" y="13516"/>
                </a:cxn>
                <a:cxn ang="0">
                  <a:pos x="110199" y="15769"/>
                </a:cxn>
                <a:cxn ang="0">
                  <a:pos x="98954" y="38297"/>
                </a:cxn>
                <a:cxn ang="0">
                  <a:pos x="105701" y="11264"/>
                </a:cxn>
                <a:cxn ang="0">
                  <a:pos x="98954" y="2253"/>
                </a:cxn>
                <a:cxn ang="0">
                  <a:pos x="87709" y="9011"/>
                </a:cxn>
                <a:cxn ang="0">
                  <a:pos x="78714" y="40549"/>
                </a:cxn>
                <a:cxn ang="0">
                  <a:pos x="71967" y="9011"/>
                </a:cxn>
                <a:cxn ang="0">
                  <a:pos x="62971" y="0"/>
                </a:cxn>
                <a:cxn ang="0">
                  <a:pos x="56224" y="11264"/>
                </a:cxn>
                <a:cxn ang="0">
                  <a:pos x="60722" y="33791"/>
                </a:cxn>
                <a:cxn ang="0">
                  <a:pos x="51726" y="15769"/>
                </a:cxn>
                <a:cxn ang="0">
                  <a:pos x="40481" y="11264"/>
                </a:cxn>
                <a:cxn ang="0">
                  <a:pos x="35983" y="22527"/>
                </a:cxn>
                <a:cxn ang="0">
                  <a:pos x="51726" y="63077"/>
                </a:cxn>
                <a:cxn ang="0">
                  <a:pos x="0" y="63077"/>
                </a:cxn>
                <a:cxn ang="0">
                  <a:pos x="0" y="236538"/>
                </a:cxn>
                <a:cxn ang="0">
                  <a:pos x="161925" y="236538"/>
                </a:cxn>
                <a:cxn ang="0">
                  <a:pos x="161925" y="63077"/>
                </a:cxn>
                <a:cxn ang="0">
                  <a:pos x="105701" y="63077"/>
                </a:cxn>
              </a:cxnLst>
              <a:rect l="0" t="0" r="0" b="0"/>
              <a:pathLst>
                <a:path w="72" h="105">
                  <a:moveTo>
                    <a:pt x="47" y="28"/>
                  </a:moveTo>
                  <a:cubicBezTo>
                    <a:pt x="56" y="11"/>
                    <a:pt x="56" y="11"/>
                    <a:pt x="56" y="11"/>
                  </a:cubicBezTo>
                  <a:cubicBezTo>
                    <a:pt x="57" y="9"/>
                    <a:pt x="56" y="7"/>
                    <a:pt x="55" y="6"/>
                  </a:cubicBezTo>
                  <a:cubicBezTo>
                    <a:pt x="53" y="5"/>
                    <a:pt x="50" y="5"/>
                    <a:pt x="49" y="7"/>
                  </a:cubicBezTo>
                  <a:cubicBezTo>
                    <a:pt x="44" y="17"/>
                    <a:pt x="44" y="17"/>
                    <a:pt x="44" y="17"/>
                  </a:cubicBezTo>
                  <a:cubicBezTo>
                    <a:pt x="47" y="5"/>
                    <a:pt x="47" y="5"/>
                    <a:pt x="47" y="5"/>
                  </a:cubicBezTo>
                  <a:cubicBezTo>
                    <a:pt x="47" y="3"/>
                    <a:pt x="46" y="1"/>
                    <a:pt x="44" y="1"/>
                  </a:cubicBezTo>
                  <a:cubicBezTo>
                    <a:pt x="41" y="0"/>
                    <a:pt x="39" y="1"/>
                    <a:pt x="39" y="4"/>
                  </a:cubicBezTo>
                  <a:cubicBezTo>
                    <a:pt x="35" y="18"/>
                    <a:pt x="35" y="18"/>
                    <a:pt x="35" y="18"/>
                  </a:cubicBezTo>
                  <a:cubicBezTo>
                    <a:pt x="32" y="4"/>
                    <a:pt x="32" y="4"/>
                    <a:pt x="32" y="4"/>
                  </a:cubicBezTo>
                  <a:cubicBezTo>
                    <a:pt x="32" y="1"/>
                    <a:pt x="30" y="0"/>
                    <a:pt x="28" y="0"/>
                  </a:cubicBezTo>
                  <a:cubicBezTo>
                    <a:pt x="26" y="1"/>
                    <a:pt x="24" y="3"/>
                    <a:pt x="25" y="5"/>
                  </a:cubicBezTo>
                  <a:cubicBezTo>
                    <a:pt x="27" y="15"/>
                    <a:pt x="27" y="15"/>
                    <a:pt x="27" y="15"/>
                  </a:cubicBezTo>
                  <a:cubicBezTo>
                    <a:pt x="23" y="7"/>
                    <a:pt x="23" y="7"/>
                    <a:pt x="23" y="7"/>
                  </a:cubicBezTo>
                  <a:cubicBezTo>
                    <a:pt x="22" y="5"/>
                    <a:pt x="20" y="4"/>
                    <a:pt x="18" y="5"/>
                  </a:cubicBezTo>
                  <a:cubicBezTo>
                    <a:pt x="16" y="6"/>
                    <a:pt x="15" y="8"/>
                    <a:pt x="16" y="10"/>
                  </a:cubicBezTo>
                  <a:cubicBezTo>
                    <a:pt x="23" y="28"/>
                    <a:pt x="23" y="28"/>
                    <a:pt x="23" y="28"/>
                  </a:cubicBezTo>
                  <a:cubicBezTo>
                    <a:pt x="0" y="28"/>
                    <a:pt x="0" y="28"/>
                    <a:pt x="0" y="28"/>
                  </a:cubicBezTo>
                  <a:cubicBezTo>
                    <a:pt x="0" y="105"/>
                    <a:pt x="0" y="105"/>
                    <a:pt x="0" y="105"/>
                  </a:cubicBezTo>
                  <a:cubicBezTo>
                    <a:pt x="72" y="105"/>
                    <a:pt x="72" y="105"/>
                    <a:pt x="72" y="105"/>
                  </a:cubicBezTo>
                  <a:cubicBezTo>
                    <a:pt x="72" y="28"/>
                    <a:pt x="72" y="28"/>
                    <a:pt x="72" y="28"/>
                  </a:cubicBezTo>
                  <a:lnTo>
                    <a:pt x="47" y="28"/>
                  </a:lnTo>
                  <a:close/>
                </a:path>
              </a:pathLst>
            </a:custGeom>
            <a:grpFill/>
            <a:ln w="9525">
              <a:noFill/>
            </a:ln>
          </p:spPr>
          <p:txBody>
            <a:bodyPr/>
            <a:lstStyle/>
            <a:p>
              <a:pPr algn="ctr"/>
              <a:endParaRPr lang="zh-CN" altLang="en-US" sz="2400"/>
            </a:p>
          </p:txBody>
        </p:sp>
        <p:sp>
          <p:nvSpPr>
            <p:cNvPr id="25" name="Freeform 282"/>
            <p:cNvSpPr/>
            <p:nvPr/>
          </p:nvSpPr>
          <p:spPr>
            <a:xfrm>
              <a:off x="7797800" y="5958418"/>
              <a:ext cx="220133" cy="527049"/>
            </a:xfrm>
            <a:custGeom>
              <a:avLst/>
              <a:gdLst/>
              <a:ahLst/>
              <a:cxnLst>
                <a:cxn ang="0">
                  <a:pos x="156053" y="273313"/>
                </a:cxn>
                <a:cxn ang="0">
                  <a:pos x="79158" y="135527"/>
                </a:cxn>
                <a:cxn ang="0">
                  <a:pos x="63326" y="131010"/>
                </a:cxn>
                <a:cxn ang="0">
                  <a:pos x="52018" y="140045"/>
                </a:cxn>
                <a:cxn ang="0">
                  <a:pos x="47495" y="153598"/>
                </a:cxn>
                <a:cxn ang="0">
                  <a:pos x="115344" y="273313"/>
                </a:cxn>
                <a:cxn ang="0">
                  <a:pos x="108559" y="273313"/>
                </a:cxn>
                <a:cxn ang="0">
                  <a:pos x="36186" y="169409"/>
                </a:cxn>
                <a:cxn ang="0">
                  <a:pos x="36186" y="9035"/>
                </a:cxn>
                <a:cxn ang="0">
                  <a:pos x="24878" y="0"/>
                </a:cxn>
                <a:cxn ang="0">
                  <a:pos x="9047" y="0"/>
                </a:cxn>
                <a:cxn ang="0">
                  <a:pos x="0" y="9035"/>
                </a:cxn>
                <a:cxn ang="0">
                  <a:pos x="0" y="176186"/>
                </a:cxn>
                <a:cxn ang="0">
                  <a:pos x="0" y="178444"/>
                </a:cxn>
                <a:cxn ang="0">
                  <a:pos x="2262" y="182962"/>
                </a:cxn>
                <a:cxn ang="0">
                  <a:pos x="76896" y="289125"/>
                </a:cxn>
                <a:cxn ang="0">
                  <a:pos x="76896" y="383994"/>
                </a:cxn>
                <a:cxn ang="0">
                  <a:pos x="85942" y="395288"/>
                </a:cxn>
                <a:cxn ang="0">
                  <a:pos x="153792" y="395288"/>
                </a:cxn>
                <a:cxn ang="0">
                  <a:pos x="165100" y="383994"/>
                </a:cxn>
                <a:cxn ang="0">
                  <a:pos x="165100" y="282349"/>
                </a:cxn>
                <a:cxn ang="0">
                  <a:pos x="156053" y="273313"/>
                </a:cxn>
              </a:cxnLst>
              <a:rect l="0" t="0" r="0" b="0"/>
              <a:pathLst>
                <a:path w="73" h="175">
                  <a:moveTo>
                    <a:pt x="69" y="121"/>
                  </a:moveTo>
                  <a:cubicBezTo>
                    <a:pt x="35" y="60"/>
                    <a:pt x="35" y="60"/>
                    <a:pt x="35" y="60"/>
                  </a:cubicBezTo>
                  <a:cubicBezTo>
                    <a:pt x="33" y="58"/>
                    <a:pt x="31" y="57"/>
                    <a:pt x="28" y="58"/>
                  </a:cubicBezTo>
                  <a:cubicBezTo>
                    <a:pt x="23" y="62"/>
                    <a:pt x="23" y="62"/>
                    <a:pt x="23" y="62"/>
                  </a:cubicBezTo>
                  <a:cubicBezTo>
                    <a:pt x="20" y="63"/>
                    <a:pt x="20" y="66"/>
                    <a:pt x="21" y="68"/>
                  </a:cubicBezTo>
                  <a:cubicBezTo>
                    <a:pt x="51" y="121"/>
                    <a:pt x="51" y="121"/>
                    <a:pt x="51" y="121"/>
                  </a:cubicBezTo>
                  <a:cubicBezTo>
                    <a:pt x="48" y="121"/>
                    <a:pt x="48" y="121"/>
                    <a:pt x="48" y="121"/>
                  </a:cubicBezTo>
                  <a:cubicBezTo>
                    <a:pt x="16" y="75"/>
                    <a:pt x="16" y="75"/>
                    <a:pt x="16" y="75"/>
                  </a:cubicBezTo>
                  <a:cubicBezTo>
                    <a:pt x="16" y="4"/>
                    <a:pt x="16" y="4"/>
                    <a:pt x="16" y="4"/>
                  </a:cubicBezTo>
                  <a:cubicBezTo>
                    <a:pt x="16" y="2"/>
                    <a:pt x="14" y="0"/>
                    <a:pt x="11" y="0"/>
                  </a:cubicBezTo>
                  <a:cubicBezTo>
                    <a:pt x="4" y="0"/>
                    <a:pt x="4" y="0"/>
                    <a:pt x="4" y="0"/>
                  </a:cubicBezTo>
                  <a:cubicBezTo>
                    <a:pt x="2" y="0"/>
                    <a:pt x="0" y="2"/>
                    <a:pt x="0" y="4"/>
                  </a:cubicBezTo>
                  <a:cubicBezTo>
                    <a:pt x="0" y="78"/>
                    <a:pt x="0" y="78"/>
                    <a:pt x="0" y="78"/>
                  </a:cubicBezTo>
                  <a:cubicBezTo>
                    <a:pt x="0" y="78"/>
                    <a:pt x="0" y="79"/>
                    <a:pt x="0" y="79"/>
                  </a:cubicBezTo>
                  <a:cubicBezTo>
                    <a:pt x="0" y="80"/>
                    <a:pt x="0" y="81"/>
                    <a:pt x="1" y="81"/>
                  </a:cubicBezTo>
                  <a:cubicBezTo>
                    <a:pt x="34" y="128"/>
                    <a:pt x="34" y="128"/>
                    <a:pt x="34" y="128"/>
                  </a:cubicBezTo>
                  <a:cubicBezTo>
                    <a:pt x="34" y="170"/>
                    <a:pt x="34" y="170"/>
                    <a:pt x="34" y="170"/>
                  </a:cubicBezTo>
                  <a:cubicBezTo>
                    <a:pt x="34" y="173"/>
                    <a:pt x="36" y="175"/>
                    <a:pt x="38" y="175"/>
                  </a:cubicBezTo>
                  <a:cubicBezTo>
                    <a:pt x="68" y="175"/>
                    <a:pt x="68" y="175"/>
                    <a:pt x="68" y="175"/>
                  </a:cubicBezTo>
                  <a:cubicBezTo>
                    <a:pt x="71" y="175"/>
                    <a:pt x="73" y="173"/>
                    <a:pt x="73" y="170"/>
                  </a:cubicBezTo>
                  <a:cubicBezTo>
                    <a:pt x="73" y="125"/>
                    <a:pt x="73" y="125"/>
                    <a:pt x="73" y="125"/>
                  </a:cubicBezTo>
                  <a:cubicBezTo>
                    <a:pt x="73" y="123"/>
                    <a:pt x="71" y="121"/>
                    <a:pt x="69" y="121"/>
                  </a:cubicBezTo>
                  <a:close/>
                </a:path>
              </a:pathLst>
            </a:custGeom>
            <a:grpFill/>
            <a:ln w="9525">
              <a:noFill/>
            </a:ln>
          </p:spPr>
          <p:txBody>
            <a:bodyPr/>
            <a:lstStyle/>
            <a:p>
              <a:pPr algn="ctr"/>
              <a:endParaRPr lang="zh-CN" altLang="en-US" sz="2400"/>
            </a:p>
          </p:txBody>
        </p:sp>
        <p:sp>
          <p:nvSpPr>
            <p:cNvPr id="26" name="Freeform 283"/>
            <p:cNvSpPr/>
            <p:nvPr/>
          </p:nvSpPr>
          <p:spPr>
            <a:xfrm>
              <a:off x="8106834" y="5958418"/>
              <a:ext cx="220133" cy="527049"/>
            </a:xfrm>
            <a:custGeom>
              <a:avLst/>
              <a:gdLst/>
              <a:ahLst/>
              <a:cxnLst>
                <a:cxn ang="0">
                  <a:pos x="156053" y="0"/>
                </a:cxn>
                <a:cxn ang="0">
                  <a:pos x="140222" y="0"/>
                </a:cxn>
                <a:cxn ang="0">
                  <a:pos x="128914" y="9035"/>
                </a:cxn>
                <a:cxn ang="0">
                  <a:pos x="128914" y="169409"/>
                </a:cxn>
                <a:cxn ang="0">
                  <a:pos x="56541" y="273313"/>
                </a:cxn>
                <a:cxn ang="0">
                  <a:pos x="49756" y="273313"/>
                </a:cxn>
                <a:cxn ang="0">
                  <a:pos x="117605" y="153598"/>
                </a:cxn>
                <a:cxn ang="0">
                  <a:pos x="113082" y="140045"/>
                </a:cxn>
                <a:cxn ang="0">
                  <a:pos x="101774" y="131010"/>
                </a:cxn>
                <a:cxn ang="0">
                  <a:pos x="85942" y="135527"/>
                </a:cxn>
                <a:cxn ang="0">
                  <a:pos x="9047" y="273313"/>
                </a:cxn>
                <a:cxn ang="0">
                  <a:pos x="0" y="282349"/>
                </a:cxn>
                <a:cxn ang="0">
                  <a:pos x="0" y="383994"/>
                </a:cxn>
                <a:cxn ang="0">
                  <a:pos x="11308" y="395288"/>
                </a:cxn>
                <a:cxn ang="0">
                  <a:pos x="79158" y="395288"/>
                </a:cxn>
                <a:cxn ang="0">
                  <a:pos x="88204" y="383994"/>
                </a:cxn>
                <a:cxn ang="0">
                  <a:pos x="88204" y="289125"/>
                </a:cxn>
                <a:cxn ang="0">
                  <a:pos x="162838" y="182962"/>
                </a:cxn>
                <a:cxn ang="0">
                  <a:pos x="165100" y="178444"/>
                </a:cxn>
                <a:cxn ang="0">
                  <a:pos x="165100" y="176186"/>
                </a:cxn>
                <a:cxn ang="0">
                  <a:pos x="165100" y="9035"/>
                </a:cxn>
                <a:cxn ang="0">
                  <a:pos x="156053" y="0"/>
                </a:cxn>
              </a:cxnLst>
              <a:rect l="0" t="0" r="0" b="0"/>
              <a:pathLst>
                <a:path w="73" h="175">
                  <a:moveTo>
                    <a:pt x="69" y="0"/>
                  </a:moveTo>
                  <a:cubicBezTo>
                    <a:pt x="62" y="0"/>
                    <a:pt x="62" y="0"/>
                    <a:pt x="62" y="0"/>
                  </a:cubicBezTo>
                  <a:cubicBezTo>
                    <a:pt x="59" y="0"/>
                    <a:pt x="57" y="2"/>
                    <a:pt x="57" y="4"/>
                  </a:cubicBezTo>
                  <a:cubicBezTo>
                    <a:pt x="57" y="75"/>
                    <a:pt x="57" y="75"/>
                    <a:pt x="57" y="75"/>
                  </a:cubicBezTo>
                  <a:cubicBezTo>
                    <a:pt x="25" y="121"/>
                    <a:pt x="25" y="121"/>
                    <a:pt x="25" y="121"/>
                  </a:cubicBezTo>
                  <a:cubicBezTo>
                    <a:pt x="22" y="121"/>
                    <a:pt x="22" y="121"/>
                    <a:pt x="22" y="121"/>
                  </a:cubicBezTo>
                  <a:cubicBezTo>
                    <a:pt x="52" y="68"/>
                    <a:pt x="52" y="68"/>
                    <a:pt x="52" y="68"/>
                  </a:cubicBezTo>
                  <a:cubicBezTo>
                    <a:pt x="53" y="66"/>
                    <a:pt x="53" y="63"/>
                    <a:pt x="50" y="62"/>
                  </a:cubicBezTo>
                  <a:cubicBezTo>
                    <a:pt x="45" y="58"/>
                    <a:pt x="45" y="58"/>
                    <a:pt x="45" y="58"/>
                  </a:cubicBezTo>
                  <a:cubicBezTo>
                    <a:pt x="42" y="57"/>
                    <a:pt x="40" y="58"/>
                    <a:pt x="38" y="60"/>
                  </a:cubicBezTo>
                  <a:cubicBezTo>
                    <a:pt x="4" y="121"/>
                    <a:pt x="4" y="121"/>
                    <a:pt x="4" y="121"/>
                  </a:cubicBezTo>
                  <a:cubicBezTo>
                    <a:pt x="2" y="121"/>
                    <a:pt x="0" y="123"/>
                    <a:pt x="0" y="125"/>
                  </a:cubicBezTo>
                  <a:cubicBezTo>
                    <a:pt x="0" y="170"/>
                    <a:pt x="0" y="170"/>
                    <a:pt x="0" y="170"/>
                  </a:cubicBezTo>
                  <a:cubicBezTo>
                    <a:pt x="0" y="173"/>
                    <a:pt x="2" y="175"/>
                    <a:pt x="5" y="175"/>
                  </a:cubicBezTo>
                  <a:cubicBezTo>
                    <a:pt x="35" y="175"/>
                    <a:pt x="35" y="175"/>
                    <a:pt x="35" y="175"/>
                  </a:cubicBezTo>
                  <a:cubicBezTo>
                    <a:pt x="37" y="175"/>
                    <a:pt x="39" y="173"/>
                    <a:pt x="39" y="170"/>
                  </a:cubicBezTo>
                  <a:cubicBezTo>
                    <a:pt x="39" y="128"/>
                    <a:pt x="39" y="128"/>
                    <a:pt x="39" y="128"/>
                  </a:cubicBezTo>
                  <a:cubicBezTo>
                    <a:pt x="72" y="81"/>
                    <a:pt x="72" y="81"/>
                    <a:pt x="72" y="81"/>
                  </a:cubicBezTo>
                  <a:cubicBezTo>
                    <a:pt x="73" y="81"/>
                    <a:pt x="73" y="80"/>
                    <a:pt x="73" y="79"/>
                  </a:cubicBezTo>
                  <a:cubicBezTo>
                    <a:pt x="73" y="79"/>
                    <a:pt x="73" y="78"/>
                    <a:pt x="73" y="78"/>
                  </a:cubicBezTo>
                  <a:cubicBezTo>
                    <a:pt x="73" y="4"/>
                    <a:pt x="73" y="4"/>
                    <a:pt x="73" y="4"/>
                  </a:cubicBezTo>
                  <a:cubicBezTo>
                    <a:pt x="73" y="2"/>
                    <a:pt x="71" y="0"/>
                    <a:pt x="69" y="0"/>
                  </a:cubicBezTo>
                  <a:close/>
                </a:path>
              </a:pathLst>
            </a:custGeom>
            <a:grpFill/>
            <a:ln w="9525">
              <a:noFill/>
            </a:ln>
          </p:spPr>
          <p:txBody>
            <a:bodyPr/>
            <a:lstStyle/>
            <a:p>
              <a:pPr algn="ctr"/>
              <a:endParaRPr lang="zh-CN" altLang="en-US" sz="2400"/>
            </a:p>
          </p:txBody>
        </p:sp>
      </p:grpSp>
      <p:sp>
        <p:nvSpPr>
          <p:cNvPr id="27" name="Freeform 292"/>
          <p:cNvSpPr>
            <a:spLocks noEditPoints="1"/>
          </p:cNvSpPr>
          <p:nvPr/>
        </p:nvSpPr>
        <p:spPr>
          <a:xfrm>
            <a:off x="6916471" y="4810405"/>
            <a:ext cx="493184" cy="541867"/>
          </a:xfrm>
          <a:custGeom>
            <a:avLst/>
            <a:gdLst/>
            <a:ahLst/>
            <a:cxnLst>
              <a:cxn ang="0">
                <a:pos x="315757" y="223520"/>
              </a:cxn>
              <a:cxn ang="0">
                <a:pos x="315757" y="67733"/>
              </a:cxn>
              <a:cxn ang="0">
                <a:pos x="315757" y="65476"/>
              </a:cxn>
              <a:cxn ang="0">
                <a:pos x="302225" y="54187"/>
              </a:cxn>
              <a:cxn ang="0">
                <a:pos x="146602" y="54187"/>
              </a:cxn>
              <a:cxn ang="0">
                <a:pos x="92472" y="0"/>
              </a:cxn>
              <a:cxn ang="0">
                <a:pos x="92472" y="277707"/>
              </a:cxn>
              <a:cxn ang="0">
                <a:pos x="369887" y="277707"/>
              </a:cxn>
              <a:cxn ang="0">
                <a:pos x="315757" y="223520"/>
              </a:cxn>
              <a:cxn ang="0">
                <a:pos x="74428" y="232551"/>
              </a:cxn>
              <a:cxn ang="0">
                <a:pos x="90216" y="27093"/>
              </a:cxn>
              <a:cxn ang="0">
                <a:pos x="106004" y="45156"/>
              </a:cxn>
              <a:cxn ang="0">
                <a:pos x="74428" y="232551"/>
              </a:cxn>
              <a:cxn ang="0">
                <a:pos x="288692" y="196427"/>
              </a:cxn>
              <a:cxn ang="0">
                <a:pos x="171411" y="81280"/>
              </a:cxn>
              <a:cxn ang="0">
                <a:pos x="288692" y="81280"/>
              </a:cxn>
              <a:cxn ang="0">
                <a:pos x="288692" y="196427"/>
              </a:cxn>
              <a:cxn ang="0">
                <a:pos x="121792" y="358987"/>
              </a:cxn>
              <a:cxn ang="0">
                <a:pos x="90216" y="307058"/>
              </a:cxn>
              <a:cxn ang="0">
                <a:pos x="56385" y="358987"/>
              </a:cxn>
              <a:cxn ang="0">
                <a:pos x="0" y="406400"/>
              </a:cxn>
              <a:cxn ang="0">
                <a:pos x="178177" y="406400"/>
              </a:cxn>
              <a:cxn ang="0">
                <a:pos x="121792" y="358987"/>
              </a:cxn>
              <a:cxn ang="0">
                <a:pos x="65407" y="356729"/>
              </a:cxn>
              <a:cxn ang="0">
                <a:pos x="92472" y="311573"/>
              </a:cxn>
              <a:cxn ang="0">
                <a:pos x="65407" y="356729"/>
              </a:cxn>
            </a:cxnLst>
            <a:rect l="0" t="0" r="0" b="0"/>
            <a:pathLst>
              <a:path w="164" h="180">
                <a:moveTo>
                  <a:pt x="140" y="99"/>
                </a:moveTo>
                <a:cubicBezTo>
                  <a:pt x="140" y="30"/>
                  <a:pt x="140" y="30"/>
                  <a:pt x="140" y="30"/>
                </a:cubicBezTo>
                <a:cubicBezTo>
                  <a:pt x="140" y="30"/>
                  <a:pt x="140" y="30"/>
                  <a:pt x="140" y="29"/>
                </a:cubicBezTo>
                <a:cubicBezTo>
                  <a:pt x="140" y="26"/>
                  <a:pt x="137" y="24"/>
                  <a:pt x="134" y="24"/>
                </a:cubicBezTo>
                <a:cubicBezTo>
                  <a:pt x="65" y="24"/>
                  <a:pt x="65" y="24"/>
                  <a:pt x="65" y="24"/>
                </a:cubicBezTo>
                <a:cubicBezTo>
                  <a:pt x="41" y="0"/>
                  <a:pt x="41" y="0"/>
                  <a:pt x="41" y="0"/>
                </a:cubicBezTo>
                <a:cubicBezTo>
                  <a:pt x="7" y="34"/>
                  <a:pt x="7" y="89"/>
                  <a:pt x="41" y="123"/>
                </a:cubicBezTo>
                <a:cubicBezTo>
                  <a:pt x="75" y="157"/>
                  <a:pt x="130" y="157"/>
                  <a:pt x="164" y="123"/>
                </a:cubicBezTo>
                <a:lnTo>
                  <a:pt x="140" y="99"/>
                </a:lnTo>
                <a:close/>
                <a:moveTo>
                  <a:pt x="33" y="103"/>
                </a:moveTo>
                <a:cubicBezTo>
                  <a:pt x="3" y="49"/>
                  <a:pt x="40" y="12"/>
                  <a:pt x="40" y="12"/>
                </a:cubicBezTo>
                <a:cubicBezTo>
                  <a:pt x="47" y="20"/>
                  <a:pt x="47" y="20"/>
                  <a:pt x="47" y="20"/>
                </a:cubicBezTo>
                <a:cubicBezTo>
                  <a:pt x="47" y="20"/>
                  <a:pt x="18" y="48"/>
                  <a:pt x="33" y="103"/>
                </a:cubicBezTo>
                <a:close/>
                <a:moveTo>
                  <a:pt x="128" y="87"/>
                </a:moveTo>
                <a:cubicBezTo>
                  <a:pt x="76" y="36"/>
                  <a:pt x="76" y="36"/>
                  <a:pt x="76" y="36"/>
                </a:cubicBezTo>
                <a:cubicBezTo>
                  <a:pt x="128" y="36"/>
                  <a:pt x="128" y="36"/>
                  <a:pt x="128" y="36"/>
                </a:cubicBezTo>
                <a:lnTo>
                  <a:pt x="128" y="87"/>
                </a:lnTo>
                <a:close/>
                <a:moveTo>
                  <a:pt x="54" y="159"/>
                </a:moveTo>
                <a:cubicBezTo>
                  <a:pt x="53" y="149"/>
                  <a:pt x="54" y="136"/>
                  <a:pt x="40" y="136"/>
                </a:cubicBezTo>
                <a:cubicBezTo>
                  <a:pt x="25" y="136"/>
                  <a:pt x="26" y="149"/>
                  <a:pt x="25" y="159"/>
                </a:cubicBezTo>
                <a:cubicBezTo>
                  <a:pt x="17" y="178"/>
                  <a:pt x="1" y="160"/>
                  <a:pt x="0" y="180"/>
                </a:cubicBezTo>
                <a:cubicBezTo>
                  <a:pt x="79" y="180"/>
                  <a:pt x="79" y="180"/>
                  <a:pt x="79" y="180"/>
                </a:cubicBezTo>
                <a:cubicBezTo>
                  <a:pt x="78" y="160"/>
                  <a:pt x="63" y="178"/>
                  <a:pt x="54" y="159"/>
                </a:cubicBezTo>
                <a:close/>
                <a:moveTo>
                  <a:pt x="29" y="158"/>
                </a:moveTo>
                <a:cubicBezTo>
                  <a:pt x="26" y="136"/>
                  <a:pt x="41" y="138"/>
                  <a:pt x="41" y="138"/>
                </a:cubicBezTo>
                <a:cubicBezTo>
                  <a:pt x="41" y="138"/>
                  <a:pt x="34" y="143"/>
                  <a:pt x="29" y="158"/>
                </a:cubicBezTo>
                <a:close/>
              </a:path>
            </a:pathLst>
          </a:custGeom>
          <a:solidFill>
            <a:schemeClr val="bg1"/>
          </a:solidFill>
          <a:ln w="9525">
            <a:noFill/>
          </a:ln>
        </p:spPr>
        <p:txBody>
          <a:bodyPr/>
          <a:lstStyle/>
          <a:p>
            <a:pPr algn="ctr"/>
            <a:endParaRPr lang="zh-CN" altLang="en-US" sz="2400"/>
          </a:p>
        </p:txBody>
      </p:sp>
      <p:sp>
        <p:nvSpPr>
          <p:cNvPr id="3" name="文本框 2"/>
          <p:cNvSpPr txBox="1"/>
          <p:nvPr/>
        </p:nvSpPr>
        <p:spPr>
          <a:xfrm>
            <a:off x="1409700" y="3263265"/>
            <a:ext cx="2576195" cy="1076325"/>
          </a:xfrm>
          <a:prstGeom prst="rect">
            <a:avLst/>
          </a:prstGeom>
          <a:noFill/>
        </p:spPr>
        <p:txBody>
          <a:bodyPr wrap="square" rtlCol="0">
            <a:spAutoFit/>
          </a:bodyPr>
          <a:lstStyle/>
          <a:p>
            <a:r>
              <a:rPr lang="zh-CN" altLang="en-US" sz="1600" dirty="0">
                <a:sym typeface="+mn-ea"/>
              </a:rPr>
              <a:t>在此设计完成之际，向我的指导老师张鑫睿老师和其他帮助了我的老师致以深深地感谢。</a:t>
            </a:r>
            <a:endParaRPr lang="zh-CN" altLang="en-US" sz="1600" dirty="0"/>
          </a:p>
        </p:txBody>
      </p:sp>
      <p:sp>
        <p:nvSpPr>
          <p:cNvPr id="4" name="文本框 3"/>
          <p:cNvSpPr txBox="1"/>
          <p:nvPr/>
        </p:nvSpPr>
        <p:spPr>
          <a:xfrm>
            <a:off x="7707630" y="2035175"/>
            <a:ext cx="3235960" cy="1322070"/>
          </a:xfrm>
          <a:prstGeom prst="rect">
            <a:avLst/>
          </a:prstGeom>
          <a:noFill/>
        </p:spPr>
        <p:txBody>
          <a:bodyPr wrap="square" rtlCol="0">
            <a:spAutoFit/>
          </a:bodyPr>
          <a:lstStyle/>
          <a:p>
            <a:r>
              <a:rPr lang="zh-CN" altLang="en-US" sz="1600" dirty="0">
                <a:sym typeface="+mn-ea"/>
              </a:rPr>
              <a:t>在系统的开发中，我同学给我带来了极大的帮助。在我编程遇到瓶颈期，都是她们鼓励我，帮助我，让我找回了信心。</a:t>
            </a:r>
            <a:endParaRPr lang="zh-CN" altLang="en-US" sz="1600" dirty="0"/>
          </a:p>
          <a:p>
            <a:endParaRPr lang="zh-CN" altLang="en-US" sz="1600" dirty="0"/>
          </a:p>
        </p:txBody>
      </p:sp>
      <p:sp>
        <p:nvSpPr>
          <p:cNvPr id="5" name="文本框 4"/>
          <p:cNvSpPr txBox="1"/>
          <p:nvPr/>
        </p:nvSpPr>
        <p:spPr>
          <a:xfrm>
            <a:off x="7707630" y="4481830"/>
            <a:ext cx="4036695" cy="1198880"/>
          </a:xfrm>
          <a:prstGeom prst="rect">
            <a:avLst/>
          </a:prstGeom>
          <a:noFill/>
        </p:spPr>
        <p:txBody>
          <a:bodyPr wrap="square" rtlCol="0">
            <a:spAutoFit/>
          </a:bodyPr>
          <a:lstStyle/>
          <a:p>
            <a:r>
              <a:rPr lang="zh-CN" altLang="en-US" dirty="0">
                <a:sym typeface="+mn-ea"/>
              </a:rPr>
              <a:t>感谢学校和老师对我的培养，从最初的对软件学习的憧憬，到真正的接触软件，学习知识。</a:t>
            </a:r>
            <a:endParaRPr lang="zh-CN" altLang="en-US" dirty="0"/>
          </a:p>
          <a:p>
            <a:endParaRPr lang="zh-CN" altLang="en-US" dirty="0"/>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l="-25000" r="-26000" b="-67000"/>
          </a:stretch>
        </a:blipFill>
        <a:effectLst/>
      </p:bgPr>
    </p:bg>
    <p:spTree>
      <p:nvGrpSpPr>
        <p:cNvPr id="1" name=""/>
        <p:cNvGrpSpPr/>
        <p:nvPr/>
      </p:nvGrpSpPr>
      <p:grpSpPr>
        <a:xfrm>
          <a:off x="0" y="0"/>
          <a:ext cx="0" cy="0"/>
          <a:chOff x="0" y="0"/>
          <a:chExt cx="0" cy="0"/>
        </a:xfrm>
      </p:grpSpPr>
      <p:sp>
        <p:nvSpPr>
          <p:cNvPr id="8" name="Docer搜索：半想象现实   http://chn.docer.com/works/?userid=199927538"/>
          <p:cNvSpPr txBox="1"/>
          <p:nvPr/>
        </p:nvSpPr>
        <p:spPr>
          <a:xfrm>
            <a:off x="2918460" y="2451900"/>
            <a:ext cx="6355080" cy="829945"/>
          </a:xfrm>
          <a:prstGeom prst="rect">
            <a:avLst/>
          </a:prstGeom>
          <a:noFill/>
        </p:spPr>
        <p:txBody>
          <a:bodyPr wrap="none" rtlCol="0">
            <a:spAutoFit/>
          </a:bodyPr>
          <a:lstStyle/>
          <a:p>
            <a:pPr algn="ctr"/>
            <a:r>
              <a:rPr lang="zh-CN" altLang="en-US" sz="4800" spc="600" dirty="0">
                <a:solidFill>
                  <a:srgbClr val="806795"/>
                </a:solidFill>
                <a:latin typeface="方正清刻本悦宋简体" panose="02000000000000000000" charset="-122"/>
                <a:ea typeface="方正清刻本悦宋简体" panose="02000000000000000000" charset="-122"/>
              </a:rPr>
              <a:t>感谢各位老师的指导</a:t>
            </a:r>
          </a:p>
        </p:txBody>
      </p:sp>
      <p:sp>
        <p:nvSpPr>
          <p:cNvPr id="48" name="Docer搜索：半想象现实   http://chn.docer.com/works/?userid=199927538"/>
          <p:cNvSpPr/>
          <p:nvPr/>
        </p:nvSpPr>
        <p:spPr>
          <a:xfrm>
            <a:off x="3869055" y="3843020"/>
            <a:ext cx="1854835" cy="579120"/>
          </a:xfrm>
          <a:prstGeom prst="roundRect">
            <a:avLst>
              <a:gd name="adj" fmla="val 50000"/>
            </a:avLst>
          </a:prstGeom>
          <a:solidFill>
            <a:srgbClr val="80669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方正宋刻本秀楷简体" panose="02000000000000000000" charset="-122"/>
                <a:ea typeface="方正宋刻本秀楷简体" panose="02000000000000000000" charset="-122"/>
              </a:rPr>
              <a:t>答辩人：王刚</a:t>
            </a:r>
          </a:p>
        </p:txBody>
      </p:sp>
      <p:sp>
        <p:nvSpPr>
          <p:cNvPr id="55" name="Docer搜索：半想象现实   http://chn.docer.com/works/?userid=199927538"/>
          <p:cNvSpPr/>
          <p:nvPr/>
        </p:nvSpPr>
        <p:spPr>
          <a:xfrm>
            <a:off x="6351270" y="3843020"/>
            <a:ext cx="2077720" cy="579120"/>
          </a:xfrm>
          <a:prstGeom prst="roundRect">
            <a:avLst>
              <a:gd name="adj" fmla="val 50000"/>
            </a:avLst>
          </a:prstGeom>
          <a:solidFill>
            <a:srgbClr val="80669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方正宋刻本秀楷简体" panose="02000000000000000000" charset="-122"/>
                <a:ea typeface="方正宋刻本秀楷简体" panose="02000000000000000000" charset="-122"/>
              </a:rPr>
              <a:t>指导</a:t>
            </a:r>
            <a:r>
              <a:rPr lang="zh-CN" altLang="en-US" sz="1600">
                <a:solidFill>
                  <a:schemeClr val="bg1"/>
                </a:solidFill>
                <a:latin typeface="方正宋刻本秀楷简体" panose="02000000000000000000" charset="-122"/>
                <a:ea typeface="方正宋刻本秀楷简体" panose="02000000000000000000" charset="-122"/>
              </a:rPr>
              <a:t>老师：张鑫睿</a:t>
            </a:r>
            <a:endParaRPr lang="zh-CN" altLang="en-US" sz="1600" dirty="0">
              <a:solidFill>
                <a:schemeClr val="bg1"/>
              </a:solidFill>
              <a:latin typeface="方正宋刻本秀楷简体" panose="02000000000000000000" charset="-122"/>
              <a:ea typeface="方正宋刻本秀楷简体" panose="02000000000000000000"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l="-25000" r="-26000" b="-67000"/>
          </a:stretch>
        </a:blipFill>
        <a:effectLst/>
      </p:bgPr>
    </p:bg>
    <p:spTree>
      <p:nvGrpSpPr>
        <p:cNvPr id="1" name=""/>
        <p:cNvGrpSpPr/>
        <p:nvPr/>
      </p:nvGrpSpPr>
      <p:grpSpPr>
        <a:xfrm>
          <a:off x="0" y="0"/>
          <a:ext cx="0" cy="0"/>
          <a:chOff x="0" y="0"/>
          <a:chExt cx="0" cy="0"/>
        </a:xfrm>
      </p:grpSpPr>
      <p:cxnSp>
        <p:nvCxnSpPr>
          <p:cNvPr id="2" name="Docer搜索：半想象现实   http://chn.docer.com/works/?userid=199927538"/>
          <p:cNvCxnSpPr/>
          <p:nvPr/>
        </p:nvCxnSpPr>
        <p:spPr>
          <a:xfrm>
            <a:off x="3642360" y="3020060"/>
            <a:ext cx="0" cy="593090"/>
          </a:xfrm>
          <a:prstGeom prst="line">
            <a:avLst/>
          </a:prstGeom>
          <a:ln w="38100">
            <a:solidFill>
              <a:srgbClr val="806795"/>
            </a:solidFill>
          </a:ln>
        </p:spPr>
        <p:style>
          <a:lnRef idx="1">
            <a:schemeClr val="accent1"/>
          </a:lnRef>
          <a:fillRef idx="0">
            <a:schemeClr val="accent1"/>
          </a:fillRef>
          <a:effectRef idx="0">
            <a:schemeClr val="accent1"/>
          </a:effectRef>
          <a:fontRef idx="minor">
            <a:schemeClr val="tx1"/>
          </a:fontRef>
        </p:style>
      </p:cxnSp>
      <p:sp>
        <p:nvSpPr>
          <p:cNvPr id="3" name="Docer搜索：半想象现实   http://chn.docer.com/works/?userid=199927538"/>
          <p:cNvSpPr txBox="1"/>
          <p:nvPr/>
        </p:nvSpPr>
        <p:spPr>
          <a:xfrm>
            <a:off x="2766062" y="3030220"/>
            <a:ext cx="746125" cy="583565"/>
          </a:xfrm>
          <a:prstGeom prst="rect">
            <a:avLst/>
          </a:prstGeom>
          <a:noFill/>
        </p:spPr>
        <p:txBody>
          <a:bodyPr wrap="none" rtlCol="0">
            <a:spAutoFit/>
          </a:bodyPr>
          <a:lstStyle/>
          <a:p>
            <a:pPr algn="ctr"/>
            <a:r>
              <a:rPr lang="en-US" altLang="zh-CN" sz="3200" dirty="0">
                <a:solidFill>
                  <a:schemeClr val="tx1">
                    <a:lumMod val="75000"/>
                    <a:lumOff val="25000"/>
                  </a:schemeClr>
                </a:solidFill>
                <a:latin typeface="方正四岁半简体" panose="02010600010101010101" charset="-122"/>
                <a:ea typeface="方正四岁半简体" panose="02010600010101010101" charset="-122"/>
                <a:cs typeface="华文黑体" panose="02010600040101010101" charset="-122"/>
              </a:rPr>
              <a:t>01.</a:t>
            </a:r>
          </a:p>
        </p:txBody>
      </p:sp>
      <p:sp>
        <p:nvSpPr>
          <p:cNvPr id="14" name="Docer搜索：半想象现实   http://chn.docer.com/works/?userid=199927538"/>
          <p:cNvSpPr txBox="1"/>
          <p:nvPr/>
        </p:nvSpPr>
        <p:spPr>
          <a:xfrm>
            <a:off x="3967480" y="3117215"/>
            <a:ext cx="690880" cy="398780"/>
          </a:xfrm>
          <a:prstGeom prst="rect">
            <a:avLst/>
          </a:prstGeom>
          <a:noFill/>
        </p:spPr>
        <p:txBody>
          <a:bodyPr wrap="none" rtlCol="0">
            <a:spAutoFit/>
          </a:bodyPr>
          <a:lstStyle/>
          <a:p>
            <a:pPr algn="l"/>
            <a:r>
              <a:rPr lang="zh-CN" altLang="en-US" sz="2000" dirty="0">
                <a:solidFill>
                  <a:srgbClr val="806795"/>
                </a:solidFill>
                <a:latin typeface="方正清刻本悦宋简体" panose="02000000000000000000" charset="-122"/>
                <a:ea typeface="方正清刻本悦宋简体" panose="02000000000000000000" charset="-122"/>
                <a:cs typeface="华文黑体" panose="02010600040101010101" charset="-122"/>
                <a:sym typeface="+mn-lt"/>
              </a:rPr>
              <a:t>概述</a:t>
            </a:r>
          </a:p>
        </p:txBody>
      </p:sp>
      <p:cxnSp>
        <p:nvCxnSpPr>
          <p:cNvPr id="17" name="Docer搜索：半想象现实   http://chn.docer.com/works/?userid=199927538"/>
          <p:cNvCxnSpPr/>
          <p:nvPr/>
        </p:nvCxnSpPr>
        <p:spPr>
          <a:xfrm>
            <a:off x="3623310" y="4043045"/>
            <a:ext cx="0" cy="593090"/>
          </a:xfrm>
          <a:prstGeom prst="line">
            <a:avLst/>
          </a:prstGeom>
          <a:ln w="38100">
            <a:solidFill>
              <a:srgbClr val="806795"/>
            </a:solidFill>
          </a:ln>
        </p:spPr>
        <p:style>
          <a:lnRef idx="1">
            <a:schemeClr val="accent1"/>
          </a:lnRef>
          <a:fillRef idx="0">
            <a:schemeClr val="accent1"/>
          </a:fillRef>
          <a:effectRef idx="0">
            <a:schemeClr val="accent1"/>
          </a:effectRef>
          <a:fontRef idx="minor">
            <a:schemeClr val="tx1"/>
          </a:fontRef>
        </p:style>
      </p:cxnSp>
      <p:sp>
        <p:nvSpPr>
          <p:cNvPr id="24" name="Docer搜索：半想象现实   http://chn.docer.com/works/?userid=199927538"/>
          <p:cNvSpPr txBox="1"/>
          <p:nvPr/>
        </p:nvSpPr>
        <p:spPr>
          <a:xfrm>
            <a:off x="2737485" y="4053205"/>
            <a:ext cx="765175" cy="584835"/>
          </a:xfrm>
          <a:prstGeom prst="rect">
            <a:avLst/>
          </a:prstGeom>
          <a:noFill/>
        </p:spPr>
        <p:txBody>
          <a:bodyPr wrap="none" rtlCol="0">
            <a:spAutoFit/>
          </a:bodyPr>
          <a:lstStyle/>
          <a:p>
            <a:pPr algn="ctr"/>
            <a:r>
              <a:rPr lang="en-US" altLang="zh-CN" sz="3200" dirty="0">
                <a:solidFill>
                  <a:schemeClr val="tx1">
                    <a:lumMod val="75000"/>
                    <a:lumOff val="25000"/>
                  </a:schemeClr>
                </a:solidFill>
                <a:latin typeface="方正四岁半简体" panose="02010600010101010101" charset="-122"/>
                <a:ea typeface="方正四岁半简体" panose="02010600010101010101" charset="-122"/>
                <a:cs typeface="华文黑体" panose="02010600040101010101" charset="-122"/>
              </a:rPr>
              <a:t>02.</a:t>
            </a:r>
          </a:p>
        </p:txBody>
      </p:sp>
      <p:sp>
        <p:nvSpPr>
          <p:cNvPr id="25" name="Docer搜索：半想象现实   http://chn.docer.com/works/?userid=199927538"/>
          <p:cNvSpPr txBox="1"/>
          <p:nvPr/>
        </p:nvSpPr>
        <p:spPr>
          <a:xfrm>
            <a:off x="3948430" y="4145915"/>
            <a:ext cx="1198880" cy="398780"/>
          </a:xfrm>
          <a:prstGeom prst="rect">
            <a:avLst/>
          </a:prstGeom>
          <a:noFill/>
        </p:spPr>
        <p:txBody>
          <a:bodyPr wrap="none" rtlCol="0">
            <a:spAutoFit/>
          </a:bodyPr>
          <a:lstStyle/>
          <a:p>
            <a:pPr algn="l"/>
            <a:r>
              <a:rPr lang="zh-CN" altLang="en-US" sz="2000" dirty="0">
                <a:solidFill>
                  <a:srgbClr val="806795"/>
                </a:solidFill>
                <a:latin typeface="方正清刻本悦宋简体" panose="02000000000000000000" charset="-122"/>
                <a:ea typeface="方正清刻本悦宋简体" panose="02000000000000000000" charset="-122"/>
                <a:cs typeface="华文黑体" panose="02010600040101010101" charset="-122"/>
                <a:sym typeface="+mn-lt"/>
              </a:rPr>
              <a:t>系统分析</a:t>
            </a:r>
          </a:p>
        </p:txBody>
      </p:sp>
      <p:cxnSp>
        <p:nvCxnSpPr>
          <p:cNvPr id="28" name="Docer搜索：半想象现实   http://chn.docer.com/works/?userid=199927538"/>
          <p:cNvCxnSpPr/>
          <p:nvPr/>
        </p:nvCxnSpPr>
        <p:spPr>
          <a:xfrm>
            <a:off x="7237730" y="3051175"/>
            <a:ext cx="0" cy="593090"/>
          </a:xfrm>
          <a:prstGeom prst="line">
            <a:avLst/>
          </a:prstGeom>
          <a:ln w="38100">
            <a:solidFill>
              <a:srgbClr val="806795"/>
            </a:solidFill>
          </a:ln>
        </p:spPr>
        <p:style>
          <a:lnRef idx="1">
            <a:schemeClr val="accent1"/>
          </a:lnRef>
          <a:fillRef idx="0">
            <a:schemeClr val="accent1"/>
          </a:fillRef>
          <a:effectRef idx="0">
            <a:schemeClr val="accent1"/>
          </a:effectRef>
          <a:fontRef idx="minor">
            <a:schemeClr val="tx1"/>
          </a:fontRef>
        </p:style>
      </p:cxnSp>
      <p:sp>
        <p:nvSpPr>
          <p:cNvPr id="29" name="Docer搜索：半想象现实   http://chn.docer.com/works/?userid=199927538"/>
          <p:cNvSpPr txBox="1"/>
          <p:nvPr/>
        </p:nvSpPr>
        <p:spPr>
          <a:xfrm>
            <a:off x="6338253" y="3061335"/>
            <a:ext cx="792480" cy="583565"/>
          </a:xfrm>
          <a:prstGeom prst="rect">
            <a:avLst/>
          </a:prstGeom>
          <a:noFill/>
        </p:spPr>
        <p:txBody>
          <a:bodyPr wrap="none" rtlCol="0">
            <a:spAutoFit/>
          </a:bodyPr>
          <a:lstStyle/>
          <a:p>
            <a:pPr algn="ctr"/>
            <a:r>
              <a:rPr lang="en-US" altLang="zh-CN" sz="3200" dirty="0">
                <a:solidFill>
                  <a:schemeClr val="tx1">
                    <a:lumMod val="75000"/>
                    <a:lumOff val="25000"/>
                  </a:schemeClr>
                </a:solidFill>
                <a:latin typeface="方正四岁半简体" panose="02010600010101010101" charset="-122"/>
                <a:ea typeface="方正四岁半简体" panose="02010600010101010101" charset="-122"/>
                <a:cs typeface="华文黑体" panose="02010600040101010101" charset="-122"/>
              </a:rPr>
              <a:t>03.</a:t>
            </a:r>
          </a:p>
        </p:txBody>
      </p:sp>
      <p:sp>
        <p:nvSpPr>
          <p:cNvPr id="31" name="Docer搜索：半想象现实   http://chn.docer.com/works/?userid=199927538"/>
          <p:cNvSpPr txBox="1"/>
          <p:nvPr/>
        </p:nvSpPr>
        <p:spPr>
          <a:xfrm>
            <a:off x="7562850" y="3122930"/>
            <a:ext cx="1198880" cy="398780"/>
          </a:xfrm>
          <a:prstGeom prst="rect">
            <a:avLst/>
          </a:prstGeom>
          <a:noFill/>
        </p:spPr>
        <p:txBody>
          <a:bodyPr wrap="none" rtlCol="0">
            <a:spAutoFit/>
          </a:bodyPr>
          <a:lstStyle/>
          <a:p>
            <a:pPr algn="l"/>
            <a:r>
              <a:rPr lang="zh-CN" altLang="en-US" sz="2000" dirty="0">
                <a:solidFill>
                  <a:srgbClr val="806795"/>
                </a:solidFill>
                <a:latin typeface="方正清刻本悦宋简体" panose="02000000000000000000" charset="-122"/>
                <a:ea typeface="方正清刻本悦宋简体" panose="02000000000000000000" charset="-122"/>
                <a:cs typeface="华文黑体" panose="02010600040101010101" charset="-122"/>
                <a:sym typeface="+mn-lt"/>
              </a:rPr>
              <a:t>系统设计</a:t>
            </a:r>
          </a:p>
        </p:txBody>
      </p:sp>
      <p:cxnSp>
        <p:nvCxnSpPr>
          <p:cNvPr id="34" name="Docer搜索：半想象现实   http://chn.docer.com/works/?userid=199927538"/>
          <p:cNvCxnSpPr/>
          <p:nvPr/>
        </p:nvCxnSpPr>
        <p:spPr>
          <a:xfrm>
            <a:off x="7237730" y="4074795"/>
            <a:ext cx="0" cy="593090"/>
          </a:xfrm>
          <a:prstGeom prst="line">
            <a:avLst/>
          </a:prstGeom>
          <a:ln w="38100">
            <a:solidFill>
              <a:srgbClr val="806795"/>
            </a:solidFill>
          </a:ln>
        </p:spPr>
        <p:style>
          <a:lnRef idx="1">
            <a:schemeClr val="accent1"/>
          </a:lnRef>
          <a:fillRef idx="0">
            <a:schemeClr val="accent1"/>
          </a:fillRef>
          <a:effectRef idx="0">
            <a:schemeClr val="accent1"/>
          </a:effectRef>
          <a:fontRef idx="minor">
            <a:schemeClr val="tx1"/>
          </a:fontRef>
        </p:style>
      </p:cxnSp>
      <p:sp>
        <p:nvSpPr>
          <p:cNvPr id="35" name="Docer搜索：半想象现实   http://chn.docer.com/works/?userid=199927538"/>
          <p:cNvSpPr txBox="1"/>
          <p:nvPr/>
        </p:nvSpPr>
        <p:spPr>
          <a:xfrm>
            <a:off x="6338253" y="4084320"/>
            <a:ext cx="792480" cy="583565"/>
          </a:xfrm>
          <a:prstGeom prst="rect">
            <a:avLst/>
          </a:prstGeom>
          <a:noFill/>
        </p:spPr>
        <p:txBody>
          <a:bodyPr wrap="none" rtlCol="0">
            <a:spAutoFit/>
          </a:bodyPr>
          <a:lstStyle/>
          <a:p>
            <a:pPr algn="ctr"/>
            <a:r>
              <a:rPr lang="en-US" altLang="zh-CN" sz="3200" dirty="0">
                <a:solidFill>
                  <a:schemeClr val="tx1">
                    <a:lumMod val="75000"/>
                    <a:lumOff val="25000"/>
                  </a:schemeClr>
                </a:solidFill>
                <a:latin typeface="方正四岁半简体" panose="02010600010101010101" charset="-122"/>
                <a:ea typeface="方正四岁半简体" panose="02010600010101010101" charset="-122"/>
                <a:cs typeface="华文黑体" panose="02010600040101010101" charset="-122"/>
                <a:sym typeface="+mn-ea"/>
              </a:rPr>
              <a:t>04.</a:t>
            </a:r>
            <a:endParaRPr lang="en-US" altLang="zh-CN" sz="3200" dirty="0">
              <a:solidFill>
                <a:schemeClr val="tx1">
                  <a:lumMod val="75000"/>
                  <a:lumOff val="25000"/>
                </a:schemeClr>
              </a:solidFill>
              <a:latin typeface="方正四岁半简体" panose="02010600010101010101" charset="-122"/>
              <a:ea typeface="方正四岁半简体" panose="02010600010101010101" charset="-122"/>
              <a:cs typeface="华文黑体" panose="02010600040101010101" charset="-122"/>
            </a:endParaRPr>
          </a:p>
        </p:txBody>
      </p:sp>
      <p:sp>
        <p:nvSpPr>
          <p:cNvPr id="37" name="Docer搜索：半想象现实   http://chn.docer.com/works/?userid=199927538"/>
          <p:cNvSpPr txBox="1"/>
          <p:nvPr/>
        </p:nvSpPr>
        <p:spPr>
          <a:xfrm>
            <a:off x="7562850" y="4140200"/>
            <a:ext cx="1452880" cy="398780"/>
          </a:xfrm>
          <a:prstGeom prst="rect">
            <a:avLst/>
          </a:prstGeom>
          <a:noFill/>
        </p:spPr>
        <p:txBody>
          <a:bodyPr wrap="none" rtlCol="0">
            <a:spAutoFit/>
          </a:bodyPr>
          <a:lstStyle/>
          <a:p>
            <a:pPr algn="l"/>
            <a:r>
              <a:rPr lang="zh-CN" altLang="en-US" sz="2000" dirty="0">
                <a:solidFill>
                  <a:srgbClr val="806795"/>
                </a:solidFill>
                <a:latin typeface="方正清刻本悦宋简体" panose="02000000000000000000" charset="-122"/>
                <a:ea typeface="方正清刻本悦宋简体" panose="02000000000000000000" charset="-122"/>
                <a:cs typeface="华文黑体" panose="02010600040101010101" charset="-122"/>
                <a:sym typeface="+mn-lt"/>
              </a:rPr>
              <a:t>总结与致谢</a:t>
            </a:r>
          </a:p>
        </p:txBody>
      </p:sp>
      <p:sp>
        <p:nvSpPr>
          <p:cNvPr id="27" name="Docer搜索：半想象现实   http://chn.docer.com/works/?userid=199927538"/>
          <p:cNvSpPr>
            <a:spLocks noChangeArrowheads="1"/>
          </p:cNvSpPr>
          <p:nvPr/>
        </p:nvSpPr>
        <p:spPr bwMode="auto">
          <a:xfrm>
            <a:off x="5202010" y="577273"/>
            <a:ext cx="1787386" cy="923330"/>
          </a:xfrm>
          <a:prstGeom prst="rect">
            <a:avLst/>
          </a:prstGeom>
          <a:noFill/>
          <a:ln>
            <a:noFill/>
          </a:ln>
        </p:spPr>
        <p:txBody>
          <a:bodyPr wrap="square">
            <a:spAutoFit/>
          </a:bodyPr>
          <a:lstStyle/>
          <a:p>
            <a:pPr algn="ctr">
              <a:lnSpc>
                <a:spcPct val="150000"/>
              </a:lnSpc>
            </a:pPr>
            <a:r>
              <a:rPr lang="zh-CN" altLang="en-US" sz="3600" dirty="0">
                <a:solidFill>
                  <a:srgbClr val="806795"/>
                </a:solidFill>
                <a:latin typeface="方正清刻本悦宋简体" panose="02000000000000000000" charset="-122"/>
                <a:ea typeface="方正清刻本悦宋简体" panose="02000000000000000000" charset="-122"/>
                <a:cs typeface="方正清刻本悦宋简体" panose="02000000000000000000" charset="-122"/>
              </a:rPr>
              <a:t>目 录</a:t>
            </a:r>
          </a:p>
        </p:txBody>
      </p:sp>
      <p:cxnSp>
        <p:nvCxnSpPr>
          <p:cNvPr id="5" name="Docer搜索：半想象现实   http://chn.docer.com/works/?userid=199927538"/>
          <p:cNvCxnSpPr/>
          <p:nvPr/>
        </p:nvCxnSpPr>
        <p:spPr>
          <a:xfrm>
            <a:off x="3642360" y="3020060"/>
            <a:ext cx="0" cy="593090"/>
          </a:xfrm>
          <a:prstGeom prst="line">
            <a:avLst/>
          </a:prstGeom>
          <a:ln w="38100">
            <a:solidFill>
              <a:srgbClr val="806795"/>
            </a:solidFill>
          </a:ln>
        </p:spPr>
        <p:style>
          <a:lnRef idx="1">
            <a:schemeClr val="accent1"/>
          </a:lnRef>
          <a:fillRef idx="0">
            <a:schemeClr val="accent1"/>
          </a:fillRef>
          <a:effectRef idx="0">
            <a:schemeClr val="accent1"/>
          </a:effectRef>
          <a:fontRef idx="minor">
            <a:schemeClr val="tx1"/>
          </a:fontRef>
        </p:style>
      </p:cxnSp>
      <p:cxnSp>
        <p:nvCxnSpPr>
          <p:cNvPr id="7" name="Docer搜索：半想象现实   http://chn.docer.com/works/?userid=199927538"/>
          <p:cNvCxnSpPr/>
          <p:nvPr/>
        </p:nvCxnSpPr>
        <p:spPr>
          <a:xfrm>
            <a:off x="3623310" y="4043045"/>
            <a:ext cx="0" cy="593090"/>
          </a:xfrm>
          <a:prstGeom prst="line">
            <a:avLst/>
          </a:prstGeom>
          <a:ln w="38100">
            <a:solidFill>
              <a:srgbClr val="806795"/>
            </a:solidFill>
          </a:ln>
        </p:spPr>
        <p:style>
          <a:lnRef idx="1">
            <a:schemeClr val="accent1"/>
          </a:lnRef>
          <a:fillRef idx="0">
            <a:schemeClr val="accent1"/>
          </a:fillRef>
          <a:effectRef idx="0">
            <a:schemeClr val="accent1"/>
          </a:effectRef>
          <a:fontRef idx="minor">
            <a:schemeClr val="tx1"/>
          </a:fontRef>
        </p:style>
      </p:cxnSp>
      <p:cxnSp>
        <p:nvCxnSpPr>
          <p:cNvPr id="9" name="Docer搜索：半想象现实   http://chn.docer.com/works/?userid=199927538"/>
          <p:cNvCxnSpPr/>
          <p:nvPr/>
        </p:nvCxnSpPr>
        <p:spPr>
          <a:xfrm>
            <a:off x="7237730" y="3051175"/>
            <a:ext cx="0" cy="593090"/>
          </a:xfrm>
          <a:prstGeom prst="line">
            <a:avLst/>
          </a:prstGeom>
          <a:ln w="38100">
            <a:solidFill>
              <a:srgbClr val="806795"/>
            </a:solidFill>
          </a:ln>
        </p:spPr>
        <p:style>
          <a:lnRef idx="1">
            <a:schemeClr val="accent1"/>
          </a:lnRef>
          <a:fillRef idx="0">
            <a:schemeClr val="accent1"/>
          </a:fillRef>
          <a:effectRef idx="0">
            <a:schemeClr val="accent1"/>
          </a:effectRef>
          <a:fontRef idx="minor">
            <a:schemeClr val="tx1"/>
          </a:fontRef>
        </p:style>
      </p:cxnSp>
      <p:cxnSp>
        <p:nvCxnSpPr>
          <p:cNvPr id="11" name="Docer搜索：半想象现实   http://chn.docer.com/works/?userid=199927538"/>
          <p:cNvCxnSpPr/>
          <p:nvPr/>
        </p:nvCxnSpPr>
        <p:spPr>
          <a:xfrm>
            <a:off x="7237730" y="4074795"/>
            <a:ext cx="0" cy="593090"/>
          </a:xfrm>
          <a:prstGeom prst="line">
            <a:avLst/>
          </a:prstGeom>
          <a:ln w="38100">
            <a:solidFill>
              <a:srgbClr val="806795"/>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l="-25000" r="-26000" b="-67000"/>
          </a:stretch>
        </a:blipFill>
        <a:effectLst/>
      </p:bgPr>
    </p:bg>
    <p:spTree>
      <p:nvGrpSpPr>
        <p:cNvPr id="1" name=""/>
        <p:cNvGrpSpPr/>
        <p:nvPr/>
      </p:nvGrpSpPr>
      <p:grpSpPr>
        <a:xfrm>
          <a:off x="0" y="0"/>
          <a:ext cx="0" cy="0"/>
          <a:chOff x="0" y="0"/>
          <a:chExt cx="0" cy="0"/>
        </a:xfrm>
      </p:grpSpPr>
      <p:sp>
        <p:nvSpPr>
          <p:cNvPr id="14" name="Docer搜索：半想象现实   http://chn.docer.com/works/?userid=199927538"/>
          <p:cNvSpPr txBox="1">
            <a:spLocks noChangeArrowheads="1"/>
          </p:cNvSpPr>
          <p:nvPr/>
        </p:nvSpPr>
        <p:spPr bwMode="auto">
          <a:xfrm>
            <a:off x="4453890" y="2575560"/>
            <a:ext cx="328358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r>
              <a:rPr lang="zh-CN" altLang="en-US" sz="3600" dirty="0">
                <a:solidFill>
                  <a:srgbClr val="806795"/>
                </a:solidFill>
                <a:effectLst/>
                <a:latin typeface="方正四岁半简体" panose="02010600010101010101" charset="-122"/>
                <a:ea typeface="方正四岁半简体" panose="02010600010101010101" charset="-122"/>
                <a:cs typeface="+mj-ea"/>
              </a:rPr>
              <a:t> </a:t>
            </a:r>
            <a:r>
              <a:rPr lang="en-US" altLang="zh-CN" sz="3600" dirty="0">
                <a:solidFill>
                  <a:srgbClr val="806795"/>
                </a:solidFill>
                <a:effectLst/>
                <a:latin typeface="方正四岁半简体" panose="02010600010101010101" charset="-122"/>
                <a:ea typeface="方正四岁半简体" panose="02010600010101010101" charset="-122"/>
                <a:cs typeface="+mj-ea"/>
              </a:rPr>
              <a:t>01</a:t>
            </a:r>
          </a:p>
        </p:txBody>
      </p:sp>
      <p:sp>
        <p:nvSpPr>
          <p:cNvPr id="28" name="Docer搜索：半想象现实   http://chn.docer.com/works/?userid=199927538"/>
          <p:cNvSpPr>
            <a:spLocks noGrp="1"/>
          </p:cNvSpPr>
          <p:nvPr/>
        </p:nvSpPr>
        <p:spPr>
          <a:xfrm>
            <a:off x="3284855" y="3220720"/>
            <a:ext cx="5622290" cy="844550"/>
          </a:xfrm>
          <a:prstGeom prst="rect">
            <a:avLst/>
          </a:prstGeom>
        </p:spPr>
        <p:txBody>
          <a:bodyPr vert="horz" lIns="91440" tIns="45720" rIns="91440" bIns="45720" rtlCol="0"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zh-CN" altLang="en-US" sz="4000" dirty="0">
                <a:solidFill>
                  <a:srgbClr val="806795"/>
                </a:solidFill>
                <a:latin typeface="方正清刻本悦宋简体" panose="02000000000000000000" charset="-122"/>
                <a:ea typeface="方正清刻本悦宋简体" panose="02000000000000000000" charset="-122"/>
                <a:cs typeface="华文黑体" panose="02010600040101010101" charset="-122"/>
                <a:sym typeface="+mn-lt"/>
              </a:rPr>
              <a:t>概述</a:t>
            </a: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l="-25000" r="-26000" b="-167000"/>
          </a:stretch>
        </a:blipFill>
        <a:effectLst/>
      </p:bgPr>
    </p:bg>
    <p:spTree>
      <p:nvGrpSpPr>
        <p:cNvPr id="1" name=""/>
        <p:cNvGrpSpPr/>
        <p:nvPr/>
      </p:nvGrpSpPr>
      <p:grpSpPr>
        <a:xfrm>
          <a:off x="0" y="0"/>
          <a:ext cx="0" cy="0"/>
          <a:chOff x="0" y="0"/>
          <a:chExt cx="0" cy="0"/>
        </a:xfrm>
      </p:grpSpPr>
      <p:sp>
        <p:nvSpPr>
          <p:cNvPr id="28" name="Docer搜索：半想象现实   http://chn.docer.com/works/?userid=199927538"/>
          <p:cNvSpPr>
            <a:spLocks noGrp="1"/>
          </p:cNvSpPr>
          <p:nvPr/>
        </p:nvSpPr>
        <p:spPr>
          <a:xfrm>
            <a:off x="3284855" y="142875"/>
            <a:ext cx="5622290" cy="844550"/>
          </a:xfrm>
          <a:prstGeom prst="rect">
            <a:avLst/>
          </a:prstGeom>
        </p:spPr>
        <p:txBody>
          <a:bodyPr vert="horz" lIns="91440" tIns="45720" rIns="91440" bIns="45720" rtlCol="0"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zh-CN" altLang="en-US" sz="3200" dirty="0">
                <a:solidFill>
                  <a:srgbClr val="806795"/>
                </a:solidFill>
                <a:latin typeface="方正清刻本悦宋简体" panose="02000000000000000000" charset="-122"/>
                <a:ea typeface="方正清刻本悦宋简体" panose="02000000000000000000" charset="-122"/>
                <a:cs typeface="华文黑体" panose="02010600040101010101" charset="-122"/>
                <a:sym typeface="+mn-lt"/>
              </a:rPr>
              <a:t>背景和意义</a:t>
            </a:r>
          </a:p>
        </p:txBody>
      </p:sp>
      <p:sp>
        <p:nvSpPr>
          <p:cNvPr id="23" name="Docer搜索：半想象现实   http://chn.docer.com/works/?userid=199927538"/>
          <p:cNvSpPr/>
          <p:nvPr/>
        </p:nvSpPr>
        <p:spPr>
          <a:xfrm flipV="1">
            <a:off x="295910" y="3708400"/>
            <a:ext cx="11601450" cy="128905"/>
          </a:xfrm>
          <a:prstGeom prst="rect">
            <a:avLst/>
          </a:prstGeom>
          <a:solidFill>
            <a:srgbClr val="80679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latin typeface="方正四岁半简体" panose="02010600010101010101" charset="-122"/>
              <a:ea typeface="方正四岁半简体" panose="02010600010101010101" charset="-122"/>
            </a:endParaRPr>
          </a:p>
        </p:txBody>
      </p:sp>
      <p:sp>
        <p:nvSpPr>
          <p:cNvPr id="26" name="Docer搜索：半想象现实   http://chn.docer.com/works/?userid=199927538"/>
          <p:cNvSpPr/>
          <p:nvPr/>
        </p:nvSpPr>
        <p:spPr>
          <a:xfrm>
            <a:off x="2584450" y="3382645"/>
            <a:ext cx="779145" cy="779780"/>
          </a:xfrm>
          <a:prstGeom prst="ellipse">
            <a:avLst/>
          </a:prstGeom>
          <a:solidFill>
            <a:srgbClr val="806795"/>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02916" tIns="51459" rIns="102916" bIns="51459" anchor="ctr"/>
          <a:lstStyle/>
          <a:p>
            <a:pPr algn="ctr">
              <a:defRPr/>
            </a:pPr>
            <a:endParaRPr lang="zh-CN" altLang="en-US" sz="2400" dirty="0">
              <a:solidFill>
                <a:prstClr val="white"/>
              </a:solidFill>
              <a:latin typeface="方正四岁半简体" panose="02010600010101010101" charset="-122"/>
              <a:ea typeface="方正四岁半简体" panose="02010600010101010101" charset="-122"/>
            </a:endParaRPr>
          </a:p>
        </p:txBody>
      </p:sp>
      <p:sp>
        <p:nvSpPr>
          <p:cNvPr id="27" name="Docer搜索：半想象现实   http://chn.docer.com/works/?userid=199927538"/>
          <p:cNvSpPr/>
          <p:nvPr/>
        </p:nvSpPr>
        <p:spPr>
          <a:xfrm>
            <a:off x="4243705" y="3382645"/>
            <a:ext cx="779145" cy="779780"/>
          </a:xfrm>
          <a:prstGeom prst="ellipse">
            <a:avLst/>
          </a:prstGeom>
          <a:solidFill>
            <a:srgbClr val="0B5F9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02916" tIns="51459" rIns="102916" bIns="51459" anchor="ctr"/>
          <a:lstStyle/>
          <a:p>
            <a:pPr algn="ctr">
              <a:defRPr/>
            </a:pPr>
            <a:endParaRPr lang="zh-CN" altLang="en-US" sz="2400" dirty="0">
              <a:solidFill>
                <a:prstClr val="white"/>
              </a:solidFill>
              <a:latin typeface="方正四岁半简体" panose="02010600010101010101" charset="-122"/>
              <a:ea typeface="方正四岁半简体" panose="02010600010101010101" charset="-122"/>
            </a:endParaRPr>
          </a:p>
        </p:txBody>
      </p:sp>
      <p:sp>
        <p:nvSpPr>
          <p:cNvPr id="4" name="Docer搜索：半想象现实   http://chn.docer.com/works/?userid=199927538"/>
          <p:cNvSpPr/>
          <p:nvPr/>
        </p:nvSpPr>
        <p:spPr>
          <a:xfrm>
            <a:off x="5901690" y="3382645"/>
            <a:ext cx="779145" cy="779780"/>
          </a:xfrm>
          <a:prstGeom prst="ellipse">
            <a:avLst/>
          </a:prstGeom>
          <a:solidFill>
            <a:srgbClr val="518D6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02916" tIns="51459" rIns="102916" bIns="51459" anchor="ctr"/>
          <a:lstStyle/>
          <a:p>
            <a:pPr algn="ctr">
              <a:defRPr/>
            </a:pPr>
            <a:endParaRPr lang="zh-CN" altLang="en-US" sz="2400" dirty="0">
              <a:solidFill>
                <a:prstClr val="white"/>
              </a:solidFill>
              <a:latin typeface="方正四岁半简体" panose="02010600010101010101" charset="-122"/>
              <a:ea typeface="方正四岁半简体" panose="02010600010101010101" charset="-122"/>
            </a:endParaRPr>
          </a:p>
        </p:txBody>
      </p:sp>
      <p:sp>
        <p:nvSpPr>
          <p:cNvPr id="5" name="Docer搜索：半想象现实   http://chn.docer.com/works/?userid=199927538"/>
          <p:cNvSpPr/>
          <p:nvPr/>
        </p:nvSpPr>
        <p:spPr>
          <a:xfrm>
            <a:off x="7559675" y="3382645"/>
            <a:ext cx="781050" cy="779780"/>
          </a:xfrm>
          <a:prstGeom prst="ellipse">
            <a:avLst/>
          </a:prstGeom>
          <a:solidFill>
            <a:srgbClr val="A22318"/>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02916" tIns="51459" rIns="102916" bIns="51459" anchor="ctr"/>
          <a:lstStyle/>
          <a:p>
            <a:pPr algn="ctr">
              <a:defRPr/>
            </a:pPr>
            <a:endParaRPr lang="zh-CN" altLang="en-US" sz="2400" dirty="0">
              <a:solidFill>
                <a:prstClr val="white"/>
              </a:solidFill>
              <a:latin typeface="方正四岁半简体" panose="02010600010101010101" charset="-122"/>
              <a:ea typeface="方正四岁半简体" panose="02010600010101010101" charset="-122"/>
            </a:endParaRPr>
          </a:p>
        </p:txBody>
      </p:sp>
      <p:sp>
        <p:nvSpPr>
          <p:cNvPr id="30" name="Docer搜索：半想象现实   http://chn.docer.com/works/?userid=199927538"/>
          <p:cNvSpPr/>
          <p:nvPr/>
        </p:nvSpPr>
        <p:spPr>
          <a:xfrm>
            <a:off x="9219565" y="3382645"/>
            <a:ext cx="779145" cy="779780"/>
          </a:xfrm>
          <a:prstGeom prst="ellipse">
            <a:avLst/>
          </a:prstGeom>
          <a:solidFill>
            <a:srgbClr val="F59508"/>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02916" tIns="51459" rIns="102916" bIns="51459" anchor="ctr"/>
          <a:lstStyle/>
          <a:p>
            <a:pPr algn="ctr">
              <a:defRPr/>
            </a:pPr>
            <a:endParaRPr lang="zh-CN" altLang="en-US" sz="2400" dirty="0">
              <a:solidFill>
                <a:prstClr val="white"/>
              </a:solidFill>
              <a:latin typeface="方正四岁半简体" panose="02010600010101010101" charset="-122"/>
              <a:ea typeface="方正四岁半简体" panose="02010600010101010101" charset="-122"/>
            </a:endParaRPr>
          </a:p>
        </p:txBody>
      </p:sp>
      <p:sp>
        <p:nvSpPr>
          <p:cNvPr id="31" name="Docer搜索：半想象现实   http://chn.docer.com/works/?userid=199927538"/>
          <p:cNvSpPr/>
          <p:nvPr/>
        </p:nvSpPr>
        <p:spPr>
          <a:xfrm>
            <a:off x="2670175" y="3468370"/>
            <a:ext cx="607695" cy="607695"/>
          </a:xfrm>
          <a:prstGeom prst="ellipse">
            <a:avLst/>
          </a:prstGeom>
          <a:solidFill>
            <a:srgbClr val="80679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2400" dirty="0">
                <a:solidFill>
                  <a:prstClr val="white"/>
                </a:solidFill>
                <a:latin typeface="方正四岁半简体" panose="02010600010101010101" charset="-122"/>
                <a:ea typeface="方正四岁半简体" panose="02010600010101010101" charset="-122"/>
              </a:rPr>
              <a:t>1</a:t>
            </a:r>
          </a:p>
        </p:txBody>
      </p:sp>
      <p:sp>
        <p:nvSpPr>
          <p:cNvPr id="34" name="Docer搜索：半想象现实   http://chn.docer.com/works/?userid=199927538"/>
          <p:cNvSpPr/>
          <p:nvPr/>
        </p:nvSpPr>
        <p:spPr>
          <a:xfrm>
            <a:off x="4329430" y="3468370"/>
            <a:ext cx="607695" cy="607695"/>
          </a:xfrm>
          <a:prstGeom prst="ellipse">
            <a:avLst/>
          </a:prstGeom>
          <a:solidFill>
            <a:srgbClr val="0B5F9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2400" dirty="0">
                <a:solidFill>
                  <a:prstClr val="white"/>
                </a:solidFill>
                <a:latin typeface="方正四岁半简体" panose="02010600010101010101" charset="-122"/>
                <a:ea typeface="方正四岁半简体" panose="02010600010101010101" charset="-122"/>
              </a:rPr>
              <a:t>2</a:t>
            </a:r>
          </a:p>
        </p:txBody>
      </p:sp>
      <p:sp>
        <p:nvSpPr>
          <p:cNvPr id="35" name="Docer搜索：半想象现实   http://chn.docer.com/works/?userid=199927538"/>
          <p:cNvSpPr/>
          <p:nvPr/>
        </p:nvSpPr>
        <p:spPr>
          <a:xfrm>
            <a:off x="5986145" y="3468370"/>
            <a:ext cx="607695" cy="607695"/>
          </a:xfrm>
          <a:prstGeom prst="ellipse">
            <a:avLst/>
          </a:prstGeom>
          <a:solidFill>
            <a:srgbClr val="518D6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2400" dirty="0">
                <a:solidFill>
                  <a:prstClr val="white"/>
                </a:solidFill>
                <a:latin typeface="方正四岁半简体" panose="02010600010101010101" charset="-122"/>
                <a:ea typeface="方正四岁半简体" panose="02010600010101010101" charset="-122"/>
              </a:rPr>
              <a:t>3</a:t>
            </a:r>
          </a:p>
        </p:txBody>
      </p:sp>
      <p:sp>
        <p:nvSpPr>
          <p:cNvPr id="38" name="Docer搜索：半想象现实   http://chn.docer.com/works/?userid=199927538"/>
          <p:cNvSpPr/>
          <p:nvPr/>
        </p:nvSpPr>
        <p:spPr>
          <a:xfrm>
            <a:off x="7644130" y="3468370"/>
            <a:ext cx="607695" cy="607695"/>
          </a:xfrm>
          <a:prstGeom prst="ellipse">
            <a:avLst/>
          </a:prstGeom>
          <a:solidFill>
            <a:srgbClr val="A2231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2400" dirty="0">
                <a:solidFill>
                  <a:prstClr val="white"/>
                </a:solidFill>
                <a:latin typeface="方正四岁半简体" panose="02010600010101010101" charset="-122"/>
                <a:ea typeface="方正四岁半简体" panose="02010600010101010101" charset="-122"/>
              </a:rPr>
              <a:t>4</a:t>
            </a:r>
          </a:p>
        </p:txBody>
      </p:sp>
      <p:sp>
        <p:nvSpPr>
          <p:cNvPr id="39" name="Docer搜索：半想象现实   http://chn.docer.com/works/?userid=199927538"/>
          <p:cNvSpPr/>
          <p:nvPr/>
        </p:nvSpPr>
        <p:spPr>
          <a:xfrm>
            <a:off x="9303385" y="3468370"/>
            <a:ext cx="607695" cy="607695"/>
          </a:xfrm>
          <a:prstGeom prst="ellipse">
            <a:avLst/>
          </a:prstGeom>
          <a:solidFill>
            <a:srgbClr val="F5950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2400" dirty="0">
                <a:solidFill>
                  <a:prstClr val="white"/>
                </a:solidFill>
                <a:latin typeface="方正四岁半简体" panose="02010600010101010101" charset="-122"/>
                <a:ea typeface="方正四岁半简体" panose="02010600010101010101" charset="-122"/>
              </a:rPr>
              <a:t>5</a:t>
            </a:r>
          </a:p>
        </p:txBody>
      </p:sp>
      <p:sp>
        <p:nvSpPr>
          <p:cNvPr id="41" name="Docer搜索：半想象现实   http://chn.docer.com/works/?userid=199927538"/>
          <p:cNvSpPr>
            <a:spLocks noChangeArrowheads="1"/>
          </p:cNvSpPr>
          <p:nvPr/>
        </p:nvSpPr>
        <p:spPr bwMode="auto">
          <a:xfrm>
            <a:off x="1068070" y="4773295"/>
            <a:ext cx="2609850" cy="1210310"/>
          </a:xfrm>
          <a:prstGeom prst="rect">
            <a:avLst/>
          </a:prstGeom>
          <a:noFill/>
          <a:ln w="9525">
            <a:noFill/>
            <a:miter lim="800000"/>
          </a:ln>
        </p:spPr>
        <p:txBody>
          <a:bodyPr wrap="square" lIns="102916" tIns="51459" rIns="102916" bIns="51459">
            <a:spAutoFit/>
          </a:bodyPr>
          <a:lstStyle/>
          <a:p>
            <a:pPr>
              <a:lnSpc>
                <a:spcPct val="150000"/>
              </a:lnSpc>
            </a:pPr>
            <a:r>
              <a:rPr lang="en-US" altLang="zh-CN" sz="1200" dirty="0">
                <a:solidFill>
                  <a:prstClr val="black">
                    <a:lumMod val="75000"/>
                    <a:lumOff val="25000"/>
                  </a:prstClr>
                </a:solidFill>
                <a:latin typeface="方正四岁半简体" panose="02010600010101010101" charset="-122"/>
                <a:ea typeface="方正四岁半简体" panose="02010600010101010101" charset="-122"/>
                <a:cs typeface="微软雅黑" panose="020B0503020204020204" charset="-122"/>
              </a:rPr>
              <a:t>在互联网深入发展的时代下，各式各样的网络活动已经深入我们的生活和工作中，对我们的生活和工作产生了大大小小的影响</a:t>
            </a:r>
            <a:r>
              <a:rPr lang="zh-CN" altLang="en-US" sz="1200" dirty="0">
                <a:solidFill>
                  <a:prstClr val="black">
                    <a:lumMod val="75000"/>
                    <a:lumOff val="25000"/>
                  </a:prstClr>
                </a:solidFill>
                <a:latin typeface="方正四岁半简体" panose="02010600010101010101" charset="-122"/>
                <a:ea typeface="方正四岁半简体" panose="02010600010101010101" charset="-122"/>
                <a:cs typeface="微软雅黑" panose="020B0503020204020204" charset="-122"/>
              </a:rPr>
              <a:t>。</a:t>
            </a:r>
          </a:p>
        </p:txBody>
      </p:sp>
      <p:sp>
        <p:nvSpPr>
          <p:cNvPr id="40" name="Docer搜索：半想象现实   http://chn.docer.com/works/?userid=199927538"/>
          <p:cNvSpPr/>
          <p:nvPr/>
        </p:nvSpPr>
        <p:spPr>
          <a:xfrm flipH="1" flipV="1">
            <a:off x="3300730" y="4076065"/>
            <a:ext cx="377190" cy="1633855"/>
          </a:xfrm>
          <a:custGeom>
            <a:avLst/>
            <a:gdLst>
              <a:gd name="connsiteX0" fmla="*/ 0 w 333829"/>
              <a:gd name="connsiteY0" fmla="*/ 0 h 1451429"/>
              <a:gd name="connsiteX1" fmla="*/ 0 w 333829"/>
              <a:gd name="connsiteY1" fmla="*/ 1117600 h 1451429"/>
              <a:gd name="connsiteX2" fmla="*/ 333829 w 333829"/>
              <a:gd name="connsiteY2" fmla="*/ 1451429 h 1451429"/>
            </a:gdLst>
            <a:ahLst/>
            <a:cxnLst>
              <a:cxn ang="0">
                <a:pos x="connsiteX0" y="connsiteY0"/>
              </a:cxn>
              <a:cxn ang="0">
                <a:pos x="connsiteX1" y="connsiteY1"/>
              </a:cxn>
              <a:cxn ang="0">
                <a:pos x="connsiteX2" y="connsiteY2"/>
              </a:cxn>
            </a:cxnLst>
            <a:rect l="l" t="t" r="r" b="b"/>
            <a:pathLst>
              <a:path w="333829" h="1451429">
                <a:moveTo>
                  <a:pt x="0" y="0"/>
                </a:moveTo>
                <a:lnTo>
                  <a:pt x="0" y="1117600"/>
                </a:lnTo>
                <a:lnTo>
                  <a:pt x="333829" y="1451429"/>
                </a:lnTo>
              </a:path>
            </a:pathLst>
          </a:custGeom>
          <a:noFill/>
          <a:ln w="9525">
            <a:solidFill>
              <a:srgbClr val="806795"/>
            </a:solidFill>
          </a:ln>
        </p:spPr>
        <p:style>
          <a:lnRef idx="2">
            <a:schemeClr val="accent1">
              <a:shade val="50000"/>
            </a:schemeClr>
          </a:lnRef>
          <a:fillRef idx="1">
            <a:schemeClr val="accent1"/>
          </a:fillRef>
          <a:effectRef idx="0">
            <a:schemeClr val="accent1"/>
          </a:effectRef>
          <a:fontRef idx="minor">
            <a:schemeClr val="lt1"/>
          </a:fontRef>
        </p:style>
        <p:txBody>
          <a:bodyPr lIns="102916" tIns="51459" rIns="102916" bIns="51459" anchor="ctr"/>
          <a:lstStyle/>
          <a:p>
            <a:pPr algn="ctr">
              <a:defRPr/>
            </a:pPr>
            <a:endParaRPr lang="zh-CN" altLang="en-US" sz="2400" dirty="0">
              <a:solidFill>
                <a:prstClr val="white"/>
              </a:solidFill>
              <a:latin typeface="方正四岁半简体" panose="02010600010101010101" charset="-122"/>
              <a:ea typeface="方正四岁半简体" panose="02010600010101010101" charset="-122"/>
            </a:endParaRPr>
          </a:p>
        </p:txBody>
      </p:sp>
      <p:sp>
        <p:nvSpPr>
          <p:cNvPr id="42" name="Docer搜索：半想象现实   http://chn.docer.com/works/?userid=199927538"/>
          <p:cNvSpPr/>
          <p:nvPr/>
        </p:nvSpPr>
        <p:spPr>
          <a:xfrm flipH="1" flipV="1">
            <a:off x="6566535" y="4076065"/>
            <a:ext cx="375285" cy="1633855"/>
          </a:xfrm>
          <a:custGeom>
            <a:avLst/>
            <a:gdLst>
              <a:gd name="connsiteX0" fmla="*/ 0 w 333829"/>
              <a:gd name="connsiteY0" fmla="*/ 0 h 1451429"/>
              <a:gd name="connsiteX1" fmla="*/ 0 w 333829"/>
              <a:gd name="connsiteY1" fmla="*/ 1117600 h 1451429"/>
              <a:gd name="connsiteX2" fmla="*/ 333829 w 333829"/>
              <a:gd name="connsiteY2" fmla="*/ 1451429 h 1451429"/>
            </a:gdLst>
            <a:ahLst/>
            <a:cxnLst>
              <a:cxn ang="0">
                <a:pos x="connsiteX0" y="connsiteY0"/>
              </a:cxn>
              <a:cxn ang="0">
                <a:pos x="connsiteX1" y="connsiteY1"/>
              </a:cxn>
              <a:cxn ang="0">
                <a:pos x="connsiteX2" y="connsiteY2"/>
              </a:cxn>
            </a:cxnLst>
            <a:rect l="l" t="t" r="r" b="b"/>
            <a:pathLst>
              <a:path w="333829" h="1451429">
                <a:moveTo>
                  <a:pt x="0" y="0"/>
                </a:moveTo>
                <a:lnTo>
                  <a:pt x="0" y="1117600"/>
                </a:lnTo>
                <a:lnTo>
                  <a:pt x="333829" y="1451429"/>
                </a:lnTo>
              </a:path>
            </a:pathLst>
          </a:custGeom>
          <a:noFill/>
          <a:ln w="9525">
            <a:solidFill>
              <a:srgbClr val="508D60"/>
            </a:solidFill>
          </a:ln>
        </p:spPr>
        <p:style>
          <a:lnRef idx="2">
            <a:schemeClr val="accent1">
              <a:shade val="50000"/>
            </a:schemeClr>
          </a:lnRef>
          <a:fillRef idx="1">
            <a:schemeClr val="accent1"/>
          </a:fillRef>
          <a:effectRef idx="0">
            <a:schemeClr val="accent1"/>
          </a:effectRef>
          <a:fontRef idx="minor">
            <a:schemeClr val="lt1"/>
          </a:fontRef>
        </p:style>
        <p:txBody>
          <a:bodyPr lIns="102916" tIns="51459" rIns="102916" bIns="51459" anchor="ctr"/>
          <a:lstStyle/>
          <a:p>
            <a:pPr algn="ctr">
              <a:defRPr/>
            </a:pPr>
            <a:endParaRPr lang="zh-CN" altLang="en-US" sz="2400" dirty="0">
              <a:solidFill>
                <a:prstClr val="white"/>
              </a:solidFill>
              <a:latin typeface="方正四岁半简体" panose="02010600010101010101" charset="-122"/>
              <a:ea typeface="方正四岁半简体" panose="02010600010101010101" charset="-122"/>
            </a:endParaRPr>
          </a:p>
        </p:txBody>
      </p:sp>
      <p:sp>
        <p:nvSpPr>
          <p:cNvPr id="43" name="Docer搜索：半想象现实   http://chn.docer.com/works/?userid=199927538"/>
          <p:cNvSpPr/>
          <p:nvPr/>
        </p:nvSpPr>
        <p:spPr>
          <a:xfrm flipH="1" flipV="1">
            <a:off x="9959340" y="4076065"/>
            <a:ext cx="377190" cy="1633855"/>
          </a:xfrm>
          <a:custGeom>
            <a:avLst/>
            <a:gdLst>
              <a:gd name="connsiteX0" fmla="*/ 0 w 333829"/>
              <a:gd name="connsiteY0" fmla="*/ 0 h 1451429"/>
              <a:gd name="connsiteX1" fmla="*/ 0 w 333829"/>
              <a:gd name="connsiteY1" fmla="*/ 1117600 h 1451429"/>
              <a:gd name="connsiteX2" fmla="*/ 333829 w 333829"/>
              <a:gd name="connsiteY2" fmla="*/ 1451429 h 1451429"/>
            </a:gdLst>
            <a:ahLst/>
            <a:cxnLst>
              <a:cxn ang="0">
                <a:pos x="connsiteX0" y="connsiteY0"/>
              </a:cxn>
              <a:cxn ang="0">
                <a:pos x="connsiteX1" y="connsiteY1"/>
              </a:cxn>
              <a:cxn ang="0">
                <a:pos x="connsiteX2" y="connsiteY2"/>
              </a:cxn>
            </a:cxnLst>
            <a:rect l="l" t="t" r="r" b="b"/>
            <a:pathLst>
              <a:path w="333829" h="1451429">
                <a:moveTo>
                  <a:pt x="0" y="0"/>
                </a:moveTo>
                <a:lnTo>
                  <a:pt x="0" y="1117600"/>
                </a:lnTo>
                <a:lnTo>
                  <a:pt x="333829" y="1451429"/>
                </a:lnTo>
              </a:path>
            </a:pathLst>
          </a:custGeom>
          <a:noFill/>
          <a:ln w="9525">
            <a:solidFill>
              <a:srgbClr val="F59508"/>
            </a:solidFill>
          </a:ln>
        </p:spPr>
        <p:style>
          <a:lnRef idx="2">
            <a:schemeClr val="accent1">
              <a:shade val="50000"/>
            </a:schemeClr>
          </a:lnRef>
          <a:fillRef idx="1">
            <a:schemeClr val="accent1"/>
          </a:fillRef>
          <a:effectRef idx="0">
            <a:schemeClr val="accent1"/>
          </a:effectRef>
          <a:fontRef idx="minor">
            <a:schemeClr val="lt1"/>
          </a:fontRef>
        </p:style>
        <p:txBody>
          <a:bodyPr lIns="102916" tIns="51459" rIns="102916" bIns="51459" anchor="ctr"/>
          <a:lstStyle/>
          <a:p>
            <a:pPr algn="ctr">
              <a:defRPr/>
            </a:pPr>
            <a:endParaRPr lang="zh-CN" altLang="en-US" sz="2400" dirty="0">
              <a:solidFill>
                <a:prstClr val="white"/>
              </a:solidFill>
              <a:latin typeface="方正四岁半简体" panose="02010600010101010101" charset="-122"/>
              <a:ea typeface="方正四岁半简体" panose="02010600010101010101" charset="-122"/>
            </a:endParaRPr>
          </a:p>
        </p:txBody>
      </p:sp>
      <p:sp>
        <p:nvSpPr>
          <p:cNvPr id="44" name="Docer搜索：半想象现实   http://chn.docer.com/works/?userid=199927538"/>
          <p:cNvSpPr/>
          <p:nvPr/>
        </p:nvSpPr>
        <p:spPr>
          <a:xfrm>
            <a:off x="4106545" y="1691005"/>
            <a:ext cx="375285" cy="1633855"/>
          </a:xfrm>
          <a:custGeom>
            <a:avLst/>
            <a:gdLst>
              <a:gd name="connsiteX0" fmla="*/ 0 w 333829"/>
              <a:gd name="connsiteY0" fmla="*/ 0 h 1451429"/>
              <a:gd name="connsiteX1" fmla="*/ 0 w 333829"/>
              <a:gd name="connsiteY1" fmla="*/ 1117600 h 1451429"/>
              <a:gd name="connsiteX2" fmla="*/ 333829 w 333829"/>
              <a:gd name="connsiteY2" fmla="*/ 1451429 h 1451429"/>
            </a:gdLst>
            <a:ahLst/>
            <a:cxnLst>
              <a:cxn ang="0">
                <a:pos x="connsiteX0" y="connsiteY0"/>
              </a:cxn>
              <a:cxn ang="0">
                <a:pos x="connsiteX1" y="connsiteY1"/>
              </a:cxn>
              <a:cxn ang="0">
                <a:pos x="connsiteX2" y="connsiteY2"/>
              </a:cxn>
            </a:cxnLst>
            <a:rect l="l" t="t" r="r" b="b"/>
            <a:pathLst>
              <a:path w="333829" h="1451429">
                <a:moveTo>
                  <a:pt x="0" y="0"/>
                </a:moveTo>
                <a:lnTo>
                  <a:pt x="0" y="1117600"/>
                </a:lnTo>
                <a:lnTo>
                  <a:pt x="333829" y="1451429"/>
                </a:lnTo>
              </a:path>
            </a:pathLst>
          </a:custGeom>
          <a:noFill/>
          <a:ln w="9525">
            <a:solidFill>
              <a:srgbClr val="0B5F92"/>
            </a:solidFill>
          </a:ln>
        </p:spPr>
        <p:style>
          <a:lnRef idx="2">
            <a:schemeClr val="accent1">
              <a:shade val="50000"/>
            </a:schemeClr>
          </a:lnRef>
          <a:fillRef idx="1">
            <a:schemeClr val="accent1"/>
          </a:fillRef>
          <a:effectRef idx="0">
            <a:schemeClr val="accent1"/>
          </a:effectRef>
          <a:fontRef idx="minor">
            <a:schemeClr val="lt1"/>
          </a:fontRef>
        </p:style>
        <p:txBody>
          <a:bodyPr lIns="102916" tIns="51459" rIns="102916" bIns="51459" anchor="ctr"/>
          <a:lstStyle/>
          <a:p>
            <a:pPr algn="ctr">
              <a:defRPr/>
            </a:pPr>
            <a:endParaRPr lang="zh-CN" altLang="en-US" sz="2400" dirty="0">
              <a:solidFill>
                <a:prstClr val="white"/>
              </a:solidFill>
              <a:latin typeface="方正四岁半简体" panose="02010600010101010101" charset="-122"/>
              <a:ea typeface="方正四岁半简体" panose="02010600010101010101" charset="-122"/>
            </a:endParaRPr>
          </a:p>
        </p:txBody>
      </p:sp>
      <p:sp>
        <p:nvSpPr>
          <p:cNvPr id="45" name="Docer搜索：半想象现实   http://chn.docer.com/works/?userid=199927538"/>
          <p:cNvSpPr/>
          <p:nvPr/>
        </p:nvSpPr>
        <p:spPr>
          <a:xfrm>
            <a:off x="7374255" y="1691005"/>
            <a:ext cx="375285" cy="1633855"/>
          </a:xfrm>
          <a:custGeom>
            <a:avLst/>
            <a:gdLst>
              <a:gd name="connsiteX0" fmla="*/ 0 w 333829"/>
              <a:gd name="connsiteY0" fmla="*/ 0 h 1451429"/>
              <a:gd name="connsiteX1" fmla="*/ 0 w 333829"/>
              <a:gd name="connsiteY1" fmla="*/ 1117600 h 1451429"/>
              <a:gd name="connsiteX2" fmla="*/ 333829 w 333829"/>
              <a:gd name="connsiteY2" fmla="*/ 1451429 h 1451429"/>
            </a:gdLst>
            <a:ahLst/>
            <a:cxnLst>
              <a:cxn ang="0">
                <a:pos x="connsiteX0" y="connsiteY0"/>
              </a:cxn>
              <a:cxn ang="0">
                <a:pos x="connsiteX1" y="connsiteY1"/>
              </a:cxn>
              <a:cxn ang="0">
                <a:pos x="connsiteX2" y="connsiteY2"/>
              </a:cxn>
            </a:cxnLst>
            <a:rect l="l" t="t" r="r" b="b"/>
            <a:pathLst>
              <a:path w="333829" h="1451429">
                <a:moveTo>
                  <a:pt x="0" y="0"/>
                </a:moveTo>
                <a:lnTo>
                  <a:pt x="0" y="1117600"/>
                </a:lnTo>
                <a:lnTo>
                  <a:pt x="333829" y="1451429"/>
                </a:lnTo>
              </a:path>
            </a:pathLst>
          </a:custGeom>
          <a:noFill/>
          <a:ln w="9525">
            <a:solidFill>
              <a:srgbClr val="A22318"/>
            </a:solidFill>
          </a:ln>
        </p:spPr>
        <p:style>
          <a:lnRef idx="2">
            <a:schemeClr val="accent1">
              <a:shade val="50000"/>
            </a:schemeClr>
          </a:lnRef>
          <a:fillRef idx="1">
            <a:schemeClr val="accent1"/>
          </a:fillRef>
          <a:effectRef idx="0">
            <a:schemeClr val="accent1"/>
          </a:effectRef>
          <a:fontRef idx="minor">
            <a:schemeClr val="lt1"/>
          </a:fontRef>
        </p:style>
        <p:txBody>
          <a:bodyPr lIns="102916" tIns="51459" rIns="102916" bIns="51459" anchor="ctr"/>
          <a:lstStyle/>
          <a:p>
            <a:pPr algn="ctr">
              <a:defRPr/>
            </a:pPr>
            <a:endParaRPr lang="zh-CN" altLang="en-US" sz="2400" dirty="0">
              <a:solidFill>
                <a:prstClr val="white"/>
              </a:solidFill>
              <a:latin typeface="方正四岁半简体" panose="02010600010101010101" charset="-122"/>
              <a:ea typeface="方正四岁半简体" panose="02010600010101010101" charset="-122"/>
            </a:endParaRPr>
          </a:p>
        </p:txBody>
      </p:sp>
      <p:sp>
        <p:nvSpPr>
          <p:cNvPr id="50" name="Docer搜索：半想象现实   http://chn.docer.com/works/?userid=199927538"/>
          <p:cNvSpPr>
            <a:spLocks noChangeArrowheads="1"/>
          </p:cNvSpPr>
          <p:nvPr/>
        </p:nvSpPr>
        <p:spPr bwMode="auto">
          <a:xfrm>
            <a:off x="4346592" y="4547366"/>
            <a:ext cx="2609850" cy="2010279"/>
          </a:xfrm>
          <a:prstGeom prst="rect">
            <a:avLst/>
          </a:prstGeom>
          <a:noFill/>
          <a:ln w="9525">
            <a:noFill/>
            <a:miter lim="800000"/>
          </a:ln>
        </p:spPr>
        <p:txBody>
          <a:bodyPr wrap="square" lIns="102916" tIns="51459" rIns="102916" bIns="51459">
            <a:spAutoFit/>
          </a:bodyPr>
          <a:lstStyle/>
          <a:p>
            <a:pPr>
              <a:lnSpc>
                <a:spcPct val="150000"/>
              </a:lnSpc>
            </a:pPr>
            <a:r>
              <a:rPr lang="zh-CN" altLang="en-US" sz="1200" dirty="0">
                <a:solidFill>
                  <a:prstClr val="black">
                    <a:lumMod val="75000"/>
                    <a:lumOff val="25000"/>
                  </a:prstClr>
                </a:solidFill>
                <a:latin typeface="方正四岁半简体" panose="02010600010101010101" charset="-122"/>
                <a:ea typeface="方正四岁半简体" panose="02010600010101010101" charset="-122"/>
                <a:cs typeface="微软雅黑" panose="020B0503020204020204" charset="-122"/>
              </a:rPr>
              <a:t>新零售，即个人、企业以互联网为依托，通过运用大数据、人工智能等先进技术手段，对商品的生产、流通与销售过程进行升级改造，进而重塑业态结构与生态圈，并对线上服务、线下体验以及现代物流进行深度融合的零售新模式。</a:t>
            </a:r>
            <a:endParaRPr lang="en-US" altLang="zh-CN" sz="1200" dirty="0">
              <a:solidFill>
                <a:prstClr val="black">
                  <a:lumMod val="75000"/>
                  <a:lumOff val="25000"/>
                </a:prstClr>
              </a:solidFill>
              <a:latin typeface="方正四岁半简体" panose="02010600010101010101" charset="-122"/>
              <a:ea typeface="方正四岁半简体" panose="02010600010101010101" charset="-122"/>
              <a:cs typeface="微软雅黑" panose="020B0503020204020204" charset="-122"/>
            </a:endParaRPr>
          </a:p>
        </p:txBody>
      </p:sp>
      <p:sp>
        <p:nvSpPr>
          <p:cNvPr id="51" name="Docer搜索：半想象现实   http://chn.docer.com/works/?userid=199927538"/>
          <p:cNvSpPr>
            <a:spLocks noChangeArrowheads="1"/>
          </p:cNvSpPr>
          <p:nvPr/>
        </p:nvSpPr>
        <p:spPr bwMode="auto">
          <a:xfrm>
            <a:off x="7564755" y="4773295"/>
            <a:ext cx="2609850" cy="1456281"/>
          </a:xfrm>
          <a:prstGeom prst="rect">
            <a:avLst/>
          </a:prstGeom>
          <a:noFill/>
          <a:ln w="9525">
            <a:noFill/>
            <a:miter lim="800000"/>
          </a:ln>
        </p:spPr>
        <p:txBody>
          <a:bodyPr wrap="square" lIns="102916" tIns="51459" rIns="102916" bIns="51459">
            <a:spAutoFit/>
          </a:bodyPr>
          <a:lstStyle/>
          <a:p>
            <a:pPr>
              <a:lnSpc>
                <a:spcPct val="150000"/>
              </a:lnSpc>
            </a:pPr>
            <a:r>
              <a:rPr lang="zh-CN" altLang="en-US" sz="1200" dirty="0">
                <a:solidFill>
                  <a:prstClr val="black">
                    <a:lumMod val="75000"/>
                    <a:lumOff val="25000"/>
                  </a:prstClr>
                </a:solidFill>
                <a:latin typeface="方正四岁半简体" panose="02010600010101010101" charset="-122"/>
                <a:ea typeface="方正四岁半简体" panose="02010600010101010101" charset="-122"/>
                <a:cs typeface="微软雅黑" panose="020B0503020204020204" charset="-122"/>
              </a:rPr>
              <a:t>酒店扫码下单就是新零售衍生出来的一个分支，它主要解决用户买东西不用在去酒店前台买，手机微信扫码购物支付</a:t>
            </a:r>
            <a:r>
              <a:rPr lang="en-US" altLang="zh-CN" sz="1200" dirty="0">
                <a:solidFill>
                  <a:prstClr val="black">
                    <a:lumMod val="75000"/>
                    <a:lumOff val="25000"/>
                  </a:prstClr>
                </a:solidFill>
                <a:latin typeface="方正四岁半简体" panose="02010600010101010101" charset="-122"/>
                <a:ea typeface="方正四岁半简体" panose="02010600010101010101" charset="-122"/>
                <a:cs typeface="微软雅黑" panose="020B0503020204020204" charset="-122"/>
              </a:rPr>
              <a:t>。</a:t>
            </a:r>
            <a:r>
              <a:rPr lang="zh-CN" altLang="en-US" sz="1200" dirty="0">
                <a:solidFill>
                  <a:prstClr val="black">
                    <a:lumMod val="75000"/>
                    <a:lumOff val="25000"/>
                  </a:prstClr>
                </a:solidFill>
                <a:latin typeface="方正四岁半简体" panose="02010600010101010101" charset="-122"/>
                <a:ea typeface="方正四岁半简体" panose="02010600010101010101" charset="-122"/>
                <a:cs typeface="微软雅黑" panose="020B0503020204020204" charset="-122"/>
              </a:rPr>
              <a:t>酒店人员派送到用户的房间，提升用户的体验。</a:t>
            </a:r>
            <a:endParaRPr lang="en-US" altLang="zh-CN" sz="1200" dirty="0">
              <a:solidFill>
                <a:prstClr val="black">
                  <a:lumMod val="75000"/>
                  <a:lumOff val="25000"/>
                </a:prstClr>
              </a:solidFill>
              <a:latin typeface="方正四岁半简体" panose="02010600010101010101" charset="-122"/>
              <a:ea typeface="方正四岁半简体" panose="02010600010101010101" charset="-122"/>
              <a:cs typeface="微软雅黑" panose="020B0503020204020204" charset="-122"/>
            </a:endParaRPr>
          </a:p>
        </p:txBody>
      </p:sp>
      <p:sp>
        <p:nvSpPr>
          <p:cNvPr id="52" name="Docer搜索：半想象现实   http://chn.docer.com/works/?userid=199927538"/>
          <p:cNvSpPr>
            <a:spLocks noChangeArrowheads="1"/>
          </p:cNvSpPr>
          <p:nvPr/>
        </p:nvSpPr>
        <p:spPr bwMode="auto">
          <a:xfrm>
            <a:off x="4623435" y="1487170"/>
            <a:ext cx="2609850" cy="2041525"/>
          </a:xfrm>
          <a:prstGeom prst="rect">
            <a:avLst/>
          </a:prstGeom>
          <a:noFill/>
          <a:ln w="9525">
            <a:noFill/>
            <a:miter lim="800000"/>
          </a:ln>
        </p:spPr>
        <p:txBody>
          <a:bodyPr wrap="square" lIns="102916" tIns="51459" rIns="102916" bIns="51459">
            <a:spAutoFit/>
          </a:bodyPr>
          <a:lstStyle/>
          <a:p>
            <a:pPr>
              <a:lnSpc>
                <a:spcPct val="150000"/>
              </a:lnSpc>
            </a:pPr>
            <a:r>
              <a:rPr lang="en-US" altLang="zh-CN" sz="1200" dirty="0">
                <a:solidFill>
                  <a:prstClr val="black">
                    <a:lumMod val="75000"/>
                    <a:lumOff val="25000"/>
                  </a:prstClr>
                </a:solidFill>
                <a:latin typeface="方正四岁半简体" panose="02010600010101010101" charset="-122"/>
                <a:ea typeface="方正四岁半简体" panose="02010600010101010101" charset="-122"/>
                <a:cs typeface="微软雅黑" panose="020B0503020204020204" charset="-122"/>
              </a:rPr>
              <a:t>在日常生活中，</a:t>
            </a:r>
            <a:r>
              <a:rPr lang="zh-CN" altLang="en-US" sz="1200" dirty="0">
                <a:solidFill>
                  <a:prstClr val="black">
                    <a:lumMod val="75000"/>
                    <a:lumOff val="25000"/>
                  </a:prstClr>
                </a:solidFill>
                <a:latin typeface="方正四岁半简体" panose="02010600010101010101" charset="-122"/>
                <a:ea typeface="方正四岁半简体" panose="02010600010101010101" charset="-122"/>
                <a:cs typeface="微软雅黑" panose="020B0503020204020204" charset="-122"/>
              </a:rPr>
              <a:t>互联网</a:t>
            </a:r>
            <a:r>
              <a:rPr lang="en-US" altLang="zh-CN" sz="1200" dirty="0">
                <a:solidFill>
                  <a:prstClr val="black">
                    <a:lumMod val="75000"/>
                    <a:lumOff val="25000"/>
                  </a:prstClr>
                </a:solidFill>
                <a:latin typeface="方正四岁半简体" panose="02010600010101010101" charset="-122"/>
                <a:ea typeface="方正四岁半简体" panose="02010600010101010101" charset="-122"/>
                <a:cs typeface="微软雅黑" panose="020B0503020204020204" charset="-122"/>
              </a:rPr>
              <a:t>改变了大多数人们的消费观念。人们可以很方便的买到自己想要的东西，打破了人们以往对地理位置和时间的限制，给人们购物时提供了便利，在传播消息的过程中，互联网更是起到了非常重要的作用 。</a:t>
            </a:r>
          </a:p>
        </p:txBody>
      </p:sp>
      <p:sp>
        <p:nvSpPr>
          <p:cNvPr id="53" name="Docer搜索：半想象现实   http://chn.docer.com/works/?userid=199927538"/>
          <p:cNvSpPr>
            <a:spLocks noChangeArrowheads="1"/>
          </p:cNvSpPr>
          <p:nvPr/>
        </p:nvSpPr>
        <p:spPr bwMode="auto">
          <a:xfrm>
            <a:off x="7512685" y="1710690"/>
            <a:ext cx="2609850" cy="902283"/>
          </a:xfrm>
          <a:prstGeom prst="rect">
            <a:avLst/>
          </a:prstGeom>
          <a:noFill/>
          <a:ln w="9525">
            <a:noFill/>
            <a:miter lim="800000"/>
          </a:ln>
        </p:spPr>
        <p:txBody>
          <a:bodyPr wrap="square" lIns="102916" tIns="51459" rIns="102916" bIns="51459">
            <a:spAutoFit/>
          </a:bodyPr>
          <a:lstStyle/>
          <a:p>
            <a:pPr>
              <a:lnSpc>
                <a:spcPct val="150000"/>
              </a:lnSpc>
            </a:pPr>
            <a:r>
              <a:rPr lang="zh-CN" altLang="en-US" sz="1200" dirty="0">
                <a:solidFill>
                  <a:prstClr val="black">
                    <a:lumMod val="75000"/>
                    <a:lumOff val="25000"/>
                  </a:prstClr>
                </a:solidFill>
                <a:latin typeface="方正四岁半简体" panose="02010600010101010101" charset="-122"/>
                <a:ea typeface="方正四岁半简体" panose="02010600010101010101" charset="-122"/>
                <a:cs typeface="微软雅黑" panose="020B0503020204020204" charset="-122"/>
              </a:rPr>
              <a:t>新零售的出现解决了很多问题，促进了经济的发展，也给商家带来了和使用者带来了便捷。</a:t>
            </a:r>
            <a:endParaRPr lang="en-US" altLang="zh-CN" sz="1200" dirty="0">
              <a:solidFill>
                <a:prstClr val="black">
                  <a:lumMod val="75000"/>
                  <a:lumOff val="25000"/>
                </a:prstClr>
              </a:solidFill>
              <a:latin typeface="方正四岁半简体" panose="02010600010101010101" charset="-122"/>
              <a:ea typeface="方正四岁半简体" panose="02010600010101010101" charset="-122"/>
              <a:cs typeface="微软雅黑" panose="020B0503020204020204" charset="-122"/>
            </a:endParaRP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l="-25000" r="-26000" b="-167000"/>
          </a:stretch>
        </a:blipFill>
        <a:effectLst/>
      </p:bgPr>
    </p:bg>
    <p:spTree>
      <p:nvGrpSpPr>
        <p:cNvPr id="1" name=""/>
        <p:cNvGrpSpPr/>
        <p:nvPr/>
      </p:nvGrpSpPr>
      <p:grpSpPr>
        <a:xfrm>
          <a:off x="0" y="0"/>
          <a:ext cx="0" cy="0"/>
          <a:chOff x="0" y="0"/>
          <a:chExt cx="0" cy="0"/>
        </a:xfrm>
      </p:grpSpPr>
      <p:sp>
        <p:nvSpPr>
          <p:cNvPr id="28" name="Docer搜索：半想象现实   http://chn.docer.com/works/?userid=199927538"/>
          <p:cNvSpPr>
            <a:spLocks noGrp="1"/>
          </p:cNvSpPr>
          <p:nvPr/>
        </p:nvSpPr>
        <p:spPr>
          <a:xfrm>
            <a:off x="3284855" y="142875"/>
            <a:ext cx="5622290" cy="844550"/>
          </a:xfrm>
          <a:prstGeom prst="rect">
            <a:avLst/>
          </a:prstGeom>
        </p:spPr>
        <p:txBody>
          <a:bodyPr vert="horz" lIns="91440" tIns="45720" rIns="91440" bIns="45720" rtlCol="0"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zh-CN" altLang="en-US" sz="3200" dirty="0">
                <a:solidFill>
                  <a:srgbClr val="806795"/>
                </a:solidFill>
                <a:latin typeface="方正清刻本悦宋简体" panose="02000000000000000000" charset="-122"/>
                <a:ea typeface="方正清刻本悦宋简体" panose="02000000000000000000" charset="-122"/>
                <a:cs typeface="华文黑体" panose="02010600040101010101" charset="-122"/>
                <a:sym typeface="+mn-lt"/>
              </a:rPr>
              <a:t>国内外现状和研究内容</a:t>
            </a:r>
          </a:p>
        </p:txBody>
      </p:sp>
      <p:sp>
        <p:nvSpPr>
          <p:cNvPr id="14" name="Docer搜索：半想象现实   http://chn.docer.com/works/?userid=199927538"/>
          <p:cNvSpPr>
            <a:spLocks noChangeShapeType="1"/>
          </p:cNvSpPr>
          <p:nvPr/>
        </p:nvSpPr>
        <p:spPr bwMode="auto">
          <a:xfrm>
            <a:off x="1334431" y="1306831"/>
            <a:ext cx="9503920" cy="0"/>
          </a:xfrm>
          <a:prstGeom prst="line">
            <a:avLst/>
          </a:prstGeom>
          <a:noFill/>
          <a:ln w="0" cap="flat">
            <a:solidFill>
              <a:schemeClr val="bg2">
                <a:lumMod val="5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algn="ctr" fontAlgn="base">
              <a:spcBef>
                <a:spcPct val="0"/>
              </a:spcBef>
              <a:spcAft>
                <a:spcPct val="0"/>
              </a:spcAft>
            </a:pPr>
            <a:endParaRPr lang="en-US" sz="2800">
              <a:solidFill>
                <a:srgbClr val="000000"/>
              </a:solidFill>
              <a:latin typeface="微软雅黑" panose="020B0503020204020204" charset="-122"/>
              <a:ea typeface="微软雅黑" panose="020B0503020204020204" charset="-122"/>
              <a:cs typeface="微软雅黑" panose="020B0503020204020204" charset="-122"/>
              <a:sym typeface="Gill Sans" panose="020B0502020104020203" charset="0"/>
            </a:endParaRPr>
          </a:p>
        </p:txBody>
      </p:sp>
      <p:sp>
        <p:nvSpPr>
          <p:cNvPr id="36" name="Docer搜索：半想象现实   http://chn.docer.com/works/?userid=199927538"/>
          <p:cNvSpPr/>
          <p:nvPr/>
        </p:nvSpPr>
        <p:spPr bwMode="auto">
          <a:xfrm>
            <a:off x="1406525" y="1388745"/>
            <a:ext cx="426720" cy="400685"/>
          </a:xfrm>
          <a:prstGeom prst="ellipse">
            <a:avLst/>
          </a:prstGeom>
          <a:solidFill>
            <a:srgbClr val="0B5F92"/>
          </a:solidFill>
          <a:ln>
            <a:noFill/>
          </a:ln>
        </p:spPr>
        <p:txBody>
          <a:bodyPr lIns="0" tIns="0" rIns="0" bIns="0"/>
          <a:lstStyle/>
          <a:p>
            <a:pPr algn="ctr" fontAlgn="base">
              <a:spcBef>
                <a:spcPct val="0"/>
              </a:spcBef>
              <a:spcAft>
                <a:spcPct val="0"/>
              </a:spcAft>
              <a:defRPr/>
            </a:pPr>
            <a:endParaRPr lang="en-US" sz="2000" kern="0">
              <a:solidFill>
                <a:schemeClr val="tx1">
                  <a:lumMod val="75000"/>
                  <a:lumOff val="25000"/>
                </a:schemeClr>
              </a:solidFill>
              <a:latin typeface="方正四岁半简体" panose="02010600010101010101" charset="-122"/>
              <a:ea typeface="方正四岁半简体" panose="02010600010101010101" charset="-122"/>
              <a:cs typeface="微软雅黑" panose="020B0503020204020204" charset="-122"/>
              <a:sym typeface="Gill Sans" panose="020B0502020104020203" charset="0"/>
            </a:endParaRPr>
          </a:p>
        </p:txBody>
      </p:sp>
      <p:sp>
        <p:nvSpPr>
          <p:cNvPr id="44" name="Docer搜索：半想象现实   http://chn.docer.com/works/?userid=199927538"/>
          <p:cNvSpPr>
            <a:spLocks noChangeShapeType="1"/>
          </p:cNvSpPr>
          <p:nvPr/>
        </p:nvSpPr>
        <p:spPr bwMode="auto">
          <a:xfrm>
            <a:off x="1943735" y="1441450"/>
            <a:ext cx="635" cy="314960"/>
          </a:xfrm>
          <a:prstGeom prst="line">
            <a:avLst/>
          </a:prstGeom>
          <a:noFill/>
          <a:ln w="22225" cap="rnd">
            <a:solidFill>
              <a:schemeClr val="bg2">
                <a:lumMod val="50000"/>
              </a:schemeClr>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algn="ctr" fontAlgn="base">
              <a:spcBef>
                <a:spcPct val="0"/>
              </a:spcBef>
              <a:spcAft>
                <a:spcPct val="0"/>
              </a:spcAft>
            </a:pPr>
            <a:endParaRPr lang="en-US" sz="2800">
              <a:solidFill>
                <a:srgbClr val="000000"/>
              </a:solidFill>
              <a:latin typeface="微软雅黑" panose="020B0503020204020204" charset="-122"/>
              <a:ea typeface="微软雅黑" panose="020B0503020204020204" charset="-122"/>
              <a:cs typeface="微软雅黑" panose="020B0503020204020204" charset="-122"/>
              <a:sym typeface="Gill Sans" panose="020B0502020104020203" charset="0"/>
            </a:endParaRPr>
          </a:p>
        </p:txBody>
      </p:sp>
      <p:sp>
        <p:nvSpPr>
          <p:cNvPr id="56" name="Docer搜索：半想象现实   http://chn.docer.com/works/?userid=199927538"/>
          <p:cNvSpPr/>
          <p:nvPr/>
        </p:nvSpPr>
        <p:spPr bwMode="auto">
          <a:xfrm>
            <a:off x="1429385" y="3411855"/>
            <a:ext cx="423545" cy="431800"/>
          </a:xfrm>
          <a:prstGeom prst="ellipse">
            <a:avLst/>
          </a:prstGeom>
          <a:solidFill>
            <a:srgbClr val="149FC7"/>
          </a:solidFill>
          <a:ln>
            <a:noFill/>
          </a:ln>
        </p:spPr>
        <p:txBody>
          <a:bodyPr lIns="0" tIns="0" rIns="0" bIns="0"/>
          <a:lstStyle/>
          <a:p>
            <a:pPr algn="ctr" fontAlgn="base">
              <a:spcBef>
                <a:spcPct val="0"/>
              </a:spcBef>
              <a:spcAft>
                <a:spcPct val="0"/>
              </a:spcAft>
              <a:defRPr/>
            </a:pPr>
            <a:endParaRPr lang="en-US" sz="2000" kern="0">
              <a:solidFill>
                <a:schemeClr val="tx1">
                  <a:lumMod val="75000"/>
                  <a:lumOff val="25000"/>
                </a:schemeClr>
              </a:solidFill>
              <a:latin typeface="方正四岁半简体" panose="02010600010101010101" charset="-122"/>
              <a:ea typeface="方正四岁半简体" panose="02010600010101010101" charset="-122"/>
              <a:cs typeface="微软雅黑" panose="020B0503020204020204" charset="-122"/>
              <a:sym typeface="Gill Sans" panose="020B0502020104020203" charset="0"/>
            </a:endParaRPr>
          </a:p>
        </p:txBody>
      </p:sp>
      <p:grpSp>
        <p:nvGrpSpPr>
          <p:cNvPr id="89" name="Docer搜索：半想象现实   http://chn.docer.com/works/?userid=199927538"/>
          <p:cNvGrpSpPr/>
          <p:nvPr/>
        </p:nvGrpSpPr>
        <p:grpSpPr>
          <a:xfrm>
            <a:off x="1546225" y="3533140"/>
            <a:ext cx="182245" cy="194310"/>
            <a:chOff x="10580688" y="2174876"/>
            <a:chExt cx="539750" cy="523875"/>
          </a:xfrm>
          <a:solidFill>
            <a:schemeClr val="bg1"/>
          </a:solidFill>
        </p:grpSpPr>
        <p:sp>
          <p:nvSpPr>
            <p:cNvPr id="90" name="Freeform 127"/>
            <p:cNvSpPr/>
            <p:nvPr/>
          </p:nvSpPr>
          <p:spPr bwMode="auto">
            <a:xfrm>
              <a:off x="10885488" y="2471738"/>
              <a:ext cx="217488" cy="227013"/>
            </a:xfrm>
            <a:custGeom>
              <a:avLst/>
              <a:gdLst>
                <a:gd name="T0" fmla="*/ 25 w 25"/>
                <a:gd name="T1" fmla="*/ 3 h 26"/>
                <a:gd name="T2" fmla="*/ 20 w 25"/>
                <a:gd name="T3" fmla="*/ 6 h 26"/>
                <a:gd name="T4" fmla="*/ 7 w 25"/>
                <a:gd name="T5" fmla="*/ 6 h 26"/>
                <a:gd name="T6" fmla="*/ 7 w 25"/>
                <a:gd name="T7" fmla="*/ 0 h 26"/>
                <a:gd name="T8" fmla="*/ 0 w 25"/>
                <a:gd name="T9" fmla="*/ 13 h 26"/>
                <a:gd name="T10" fmla="*/ 7 w 25"/>
                <a:gd name="T11" fmla="*/ 26 h 26"/>
                <a:gd name="T12" fmla="*/ 7 w 25"/>
                <a:gd name="T13" fmla="*/ 19 h 26"/>
                <a:gd name="T14" fmla="*/ 14 w 25"/>
                <a:gd name="T15" fmla="*/ 19 h 26"/>
                <a:gd name="T16" fmla="*/ 25 w 25"/>
                <a:gd name="T17" fmla="*/ 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25" y="3"/>
                  </a:moveTo>
                  <a:cubicBezTo>
                    <a:pt x="25" y="3"/>
                    <a:pt x="22" y="6"/>
                    <a:pt x="20" y="6"/>
                  </a:cubicBezTo>
                  <a:cubicBezTo>
                    <a:pt x="18" y="6"/>
                    <a:pt x="7" y="6"/>
                    <a:pt x="7" y="6"/>
                  </a:cubicBezTo>
                  <a:cubicBezTo>
                    <a:pt x="7" y="0"/>
                    <a:pt x="7" y="0"/>
                    <a:pt x="7" y="0"/>
                  </a:cubicBezTo>
                  <a:cubicBezTo>
                    <a:pt x="0" y="13"/>
                    <a:pt x="0" y="13"/>
                    <a:pt x="0" y="13"/>
                  </a:cubicBezTo>
                  <a:cubicBezTo>
                    <a:pt x="7" y="26"/>
                    <a:pt x="7" y="26"/>
                    <a:pt x="7" y="26"/>
                  </a:cubicBezTo>
                  <a:cubicBezTo>
                    <a:pt x="7" y="19"/>
                    <a:pt x="7" y="19"/>
                    <a:pt x="7" y="19"/>
                  </a:cubicBezTo>
                  <a:cubicBezTo>
                    <a:pt x="14" y="19"/>
                    <a:pt x="14" y="19"/>
                    <a:pt x="14" y="19"/>
                  </a:cubicBezTo>
                  <a:cubicBezTo>
                    <a:pt x="14" y="19"/>
                    <a:pt x="19" y="21"/>
                    <a:pt x="2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00" dirty="0">
                <a:solidFill>
                  <a:schemeClr val="tx1">
                    <a:lumMod val="75000"/>
                    <a:lumOff val="25000"/>
                  </a:schemeClr>
                </a:solidFill>
                <a:latin typeface="方正四岁半简体" panose="02010600010101010101" charset="-122"/>
                <a:ea typeface="方正四岁半简体" panose="02010600010101010101" charset="-122"/>
                <a:cs typeface="微软雅黑" panose="020B0503020204020204" charset="-122"/>
              </a:endParaRPr>
            </a:p>
          </p:txBody>
        </p:sp>
        <p:sp>
          <p:nvSpPr>
            <p:cNvPr id="91" name="Freeform 128"/>
            <p:cNvSpPr/>
            <p:nvPr/>
          </p:nvSpPr>
          <p:spPr bwMode="auto">
            <a:xfrm>
              <a:off x="10945813" y="2322513"/>
              <a:ext cx="174625" cy="201613"/>
            </a:xfrm>
            <a:custGeom>
              <a:avLst/>
              <a:gdLst>
                <a:gd name="T0" fmla="*/ 0 w 20"/>
                <a:gd name="T1" fmla="*/ 6 h 23"/>
                <a:gd name="T2" fmla="*/ 11 w 20"/>
                <a:gd name="T3" fmla="*/ 0 h 23"/>
                <a:gd name="T4" fmla="*/ 18 w 20"/>
                <a:gd name="T5" fmla="*/ 12 h 23"/>
                <a:gd name="T6" fmla="*/ 16 w 20"/>
                <a:gd name="T7" fmla="*/ 20 h 23"/>
                <a:gd name="T8" fmla="*/ 7 w 20"/>
                <a:gd name="T9" fmla="*/ 18 h 23"/>
                <a:gd name="T10" fmla="*/ 0 w 20"/>
                <a:gd name="T11" fmla="*/ 6 h 23"/>
              </a:gdLst>
              <a:ahLst/>
              <a:cxnLst>
                <a:cxn ang="0">
                  <a:pos x="T0" y="T1"/>
                </a:cxn>
                <a:cxn ang="0">
                  <a:pos x="T2" y="T3"/>
                </a:cxn>
                <a:cxn ang="0">
                  <a:pos x="T4" y="T5"/>
                </a:cxn>
                <a:cxn ang="0">
                  <a:pos x="T6" y="T7"/>
                </a:cxn>
                <a:cxn ang="0">
                  <a:pos x="T8" y="T9"/>
                </a:cxn>
                <a:cxn ang="0">
                  <a:pos x="T10" y="T11"/>
                </a:cxn>
              </a:cxnLst>
              <a:rect l="0" t="0" r="r" b="b"/>
              <a:pathLst>
                <a:path w="20" h="23">
                  <a:moveTo>
                    <a:pt x="0" y="6"/>
                  </a:moveTo>
                  <a:cubicBezTo>
                    <a:pt x="11" y="0"/>
                    <a:pt x="11" y="0"/>
                    <a:pt x="11" y="0"/>
                  </a:cubicBezTo>
                  <a:cubicBezTo>
                    <a:pt x="18" y="12"/>
                    <a:pt x="18" y="12"/>
                    <a:pt x="18" y="12"/>
                  </a:cubicBezTo>
                  <a:cubicBezTo>
                    <a:pt x="18" y="12"/>
                    <a:pt x="20" y="17"/>
                    <a:pt x="16" y="20"/>
                  </a:cubicBezTo>
                  <a:cubicBezTo>
                    <a:pt x="11" y="23"/>
                    <a:pt x="7" y="18"/>
                    <a:pt x="7" y="18"/>
                  </a:cubicBez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00" dirty="0">
                <a:solidFill>
                  <a:schemeClr val="tx1">
                    <a:lumMod val="75000"/>
                    <a:lumOff val="25000"/>
                  </a:schemeClr>
                </a:solidFill>
                <a:latin typeface="方正四岁半简体" panose="02010600010101010101" charset="-122"/>
                <a:ea typeface="方正四岁半简体" panose="02010600010101010101" charset="-122"/>
                <a:cs typeface="微软雅黑" panose="020B0503020204020204" charset="-122"/>
              </a:endParaRPr>
            </a:p>
          </p:txBody>
        </p:sp>
        <p:sp>
          <p:nvSpPr>
            <p:cNvPr id="92" name="Freeform 129"/>
            <p:cNvSpPr/>
            <p:nvPr/>
          </p:nvSpPr>
          <p:spPr bwMode="auto">
            <a:xfrm>
              <a:off x="10580688" y="2374901"/>
              <a:ext cx="217488" cy="236538"/>
            </a:xfrm>
            <a:custGeom>
              <a:avLst/>
              <a:gdLst>
                <a:gd name="T0" fmla="*/ 13 w 25"/>
                <a:gd name="T1" fmla="*/ 27 h 27"/>
                <a:gd name="T2" fmla="*/ 12 w 25"/>
                <a:gd name="T3" fmla="*/ 21 h 27"/>
                <a:gd name="T4" fmla="*/ 19 w 25"/>
                <a:gd name="T5" fmla="*/ 10 h 27"/>
                <a:gd name="T6" fmla="*/ 25 w 25"/>
                <a:gd name="T7" fmla="*/ 13 h 27"/>
                <a:gd name="T8" fmla="*/ 17 w 25"/>
                <a:gd name="T9" fmla="*/ 1 h 27"/>
                <a:gd name="T10" fmla="*/ 2 w 25"/>
                <a:gd name="T11" fmla="*/ 0 h 27"/>
                <a:gd name="T12" fmla="*/ 8 w 25"/>
                <a:gd name="T13" fmla="*/ 3 h 27"/>
                <a:gd name="T14" fmla="*/ 5 w 25"/>
                <a:gd name="T15" fmla="*/ 9 h 27"/>
                <a:gd name="T16" fmla="*/ 13 w 2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7">
                  <a:moveTo>
                    <a:pt x="13" y="27"/>
                  </a:moveTo>
                  <a:cubicBezTo>
                    <a:pt x="13" y="27"/>
                    <a:pt x="11" y="23"/>
                    <a:pt x="12" y="21"/>
                  </a:cubicBezTo>
                  <a:cubicBezTo>
                    <a:pt x="13" y="19"/>
                    <a:pt x="19" y="10"/>
                    <a:pt x="19" y="10"/>
                  </a:cubicBezTo>
                  <a:cubicBezTo>
                    <a:pt x="25" y="13"/>
                    <a:pt x="25" y="13"/>
                    <a:pt x="25" y="13"/>
                  </a:cubicBezTo>
                  <a:cubicBezTo>
                    <a:pt x="17" y="1"/>
                    <a:pt x="17" y="1"/>
                    <a:pt x="17" y="1"/>
                  </a:cubicBezTo>
                  <a:cubicBezTo>
                    <a:pt x="2" y="0"/>
                    <a:pt x="2" y="0"/>
                    <a:pt x="2" y="0"/>
                  </a:cubicBezTo>
                  <a:cubicBezTo>
                    <a:pt x="8" y="3"/>
                    <a:pt x="8" y="3"/>
                    <a:pt x="8" y="3"/>
                  </a:cubicBezTo>
                  <a:cubicBezTo>
                    <a:pt x="5" y="9"/>
                    <a:pt x="5" y="9"/>
                    <a:pt x="5" y="9"/>
                  </a:cubicBezTo>
                  <a:cubicBezTo>
                    <a:pt x="5" y="9"/>
                    <a:pt x="0" y="13"/>
                    <a:pt x="13"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00" dirty="0">
                <a:solidFill>
                  <a:schemeClr val="tx1">
                    <a:lumMod val="75000"/>
                    <a:lumOff val="25000"/>
                  </a:schemeClr>
                </a:solidFill>
                <a:latin typeface="方正四岁半简体" panose="02010600010101010101" charset="-122"/>
                <a:ea typeface="方正四岁半简体" panose="02010600010101010101" charset="-122"/>
                <a:cs typeface="微软雅黑" panose="020B0503020204020204" charset="-122"/>
              </a:endParaRPr>
            </a:p>
          </p:txBody>
        </p:sp>
        <p:sp>
          <p:nvSpPr>
            <p:cNvPr id="93" name="Freeform 130"/>
            <p:cNvSpPr/>
            <p:nvPr/>
          </p:nvSpPr>
          <p:spPr bwMode="auto">
            <a:xfrm>
              <a:off x="10701338" y="2541588"/>
              <a:ext cx="174625" cy="104775"/>
            </a:xfrm>
            <a:custGeom>
              <a:avLst/>
              <a:gdLst>
                <a:gd name="T0" fmla="*/ 20 w 20"/>
                <a:gd name="T1" fmla="*/ 0 h 12"/>
                <a:gd name="T2" fmla="*/ 20 w 20"/>
                <a:gd name="T3" fmla="*/ 12 h 12"/>
                <a:gd name="T4" fmla="*/ 7 w 20"/>
                <a:gd name="T5" fmla="*/ 12 h 12"/>
                <a:gd name="T6" fmla="*/ 1 w 20"/>
                <a:gd name="T7" fmla="*/ 6 h 12"/>
                <a:gd name="T8" fmla="*/ 7 w 20"/>
                <a:gd name="T9" fmla="*/ 0 h 12"/>
                <a:gd name="T10" fmla="*/ 20 w 20"/>
                <a:gd name="T11" fmla="*/ 0 h 12"/>
              </a:gdLst>
              <a:ahLst/>
              <a:cxnLst>
                <a:cxn ang="0">
                  <a:pos x="T0" y="T1"/>
                </a:cxn>
                <a:cxn ang="0">
                  <a:pos x="T2" y="T3"/>
                </a:cxn>
                <a:cxn ang="0">
                  <a:pos x="T4" y="T5"/>
                </a:cxn>
                <a:cxn ang="0">
                  <a:pos x="T6" y="T7"/>
                </a:cxn>
                <a:cxn ang="0">
                  <a:pos x="T8" y="T9"/>
                </a:cxn>
                <a:cxn ang="0">
                  <a:pos x="T10" y="T11"/>
                </a:cxn>
              </a:cxnLst>
              <a:rect l="0" t="0" r="r" b="b"/>
              <a:pathLst>
                <a:path w="20" h="12">
                  <a:moveTo>
                    <a:pt x="20" y="0"/>
                  </a:moveTo>
                  <a:cubicBezTo>
                    <a:pt x="20" y="12"/>
                    <a:pt x="20" y="12"/>
                    <a:pt x="20" y="12"/>
                  </a:cubicBezTo>
                  <a:cubicBezTo>
                    <a:pt x="7" y="12"/>
                    <a:pt x="7" y="12"/>
                    <a:pt x="7" y="12"/>
                  </a:cubicBezTo>
                  <a:cubicBezTo>
                    <a:pt x="7" y="12"/>
                    <a:pt x="1" y="12"/>
                    <a:pt x="1" y="6"/>
                  </a:cubicBezTo>
                  <a:cubicBezTo>
                    <a:pt x="0" y="1"/>
                    <a:pt x="7" y="0"/>
                    <a:pt x="7" y="0"/>
                  </a:cubicBezTo>
                  <a:lnTo>
                    <a:pt x="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00" dirty="0">
                <a:solidFill>
                  <a:schemeClr val="tx1">
                    <a:lumMod val="75000"/>
                    <a:lumOff val="25000"/>
                  </a:schemeClr>
                </a:solidFill>
                <a:latin typeface="方正四岁半简体" panose="02010600010101010101" charset="-122"/>
                <a:ea typeface="方正四岁半简体" panose="02010600010101010101" charset="-122"/>
                <a:cs typeface="微软雅黑" panose="020B0503020204020204" charset="-122"/>
              </a:endParaRPr>
            </a:p>
          </p:txBody>
        </p:sp>
        <p:sp>
          <p:nvSpPr>
            <p:cNvPr id="94" name="Freeform 131"/>
            <p:cNvSpPr/>
            <p:nvPr/>
          </p:nvSpPr>
          <p:spPr bwMode="auto">
            <a:xfrm>
              <a:off x="10798175" y="2174876"/>
              <a:ext cx="252413" cy="174625"/>
            </a:xfrm>
            <a:custGeom>
              <a:avLst/>
              <a:gdLst>
                <a:gd name="T0" fmla="*/ 0 w 29"/>
                <a:gd name="T1" fmla="*/ 2 h 20"/>
                <a:gd name="T2" fmla="*/ 6 w 29"/>
                <a:gd name="T3" fmla="*/ 5 h 20"/>
                <a:gd name="T4" fmla="*/ 12 w 29"/>
                <a:gd name="T5" fmla="*/ 17 h 20"/>
                <a:gd name="T6" fmla="*/ 7 w 29"/>
                <a:gd name="T7" fmla="*/ 20 h 20"/>
                <a:gd name="T8" fmla="*/ 21 w 29"/>
                <a:gd name="T9" fmla="*/ 19 h 20"/>
                <a:gd name="T10" fmla="*/ 29 w 29"/>
                <a:gd name="T11" fmla="*/ 7 h 20"/>
                <a:gd name="T12" fmla="*/ 23 w 29"/>
                <a:gd name="T13" fmla="*/ 11 h 20"/>
                <a:gd name="T14" fmla="*/ 20 w 29"/>
                <a:gd name="T15" fmla="*/ 5 h 20"/>
                <a:gd name="T16" fmla="*/ 0 w 29"/>
                <a:gd name="T1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0">
                  <a:moveTo>
                    <a:pt x="0" y="2"/>
                  </a:moveTo>
                  <a:cubicBezTo>
                    <a:pt x="0" y="2"/>
                    <a:pt x="5" y="4"/>
                    <a:pt x="6" y="5"/>
                  </a:cubicBezTo>
                  <a:cubicBezTo>
                    <a:pt x="7" y="7"/>
                    <a:pt x="12" y="17"/>
                    <a:pt x="12" y="17"/>
                  </a:cubicBezTo>
                  <a:cubicBezTo>
                    <a:pt x="7" y="20"/>
                    <a:pt x="7" y="20"/>
                    <a:pt x="7" y="20"/>
                  </a:cubicBezTo>
                  <a:cubicBezTo>
                    <a:pt x="21" y="19"/>
                    <a:pt x="21" y="19"/>
                    <a:pt x="21" y="19"/>
                  </a:cubicBezTo>
                  <a:cubicBezTo>
                    <a:pt x="29" y="7"/>
                    <a:pt x="29" y="7"/>
                    <a:pt x="29" y="7"/>
                  </a:cubicBezTo>
                  <a:cubicBezTo>
                    <a:pt x="23" y="11"/>
                    <a:pt x="23" y="11"/>
                    <a:pt x="23" y="11"/>
                  </a:cubicBezTo>
                  <a:cubicBezTo>
                    <a:pt x="20" y="5"/>
                    <a:pt x="20" y="5"/>
                    <a:pt x="20" y="5"/>
                  </a:cubicBezTo>
                  <a:cubicBezTo>
                    <a:pt x="20" y="5"/>
                    <a:pt x="19" y="0"/>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00" dirty="0">
                <a:solidFill>
                  <a:schemeClr val="tx1">
                    <a:lumMod val="75000"/>
                    <a:lumOff val="25000"/>
                  </a:schemeClr>
                </a:solidFill>
                <a:latin typeface="方正四岁半简体" panose="02010600010101010101" charset="-122"/>
                <a:ea typeface="方正四岁半简体" panose="02010600010101010101" charset="-122"/>
                <a:cs typeface="微软雅黑" panose="020B0503020204020204" charset="-122"/>
              </a:endParaRPr>
            </a:p>
          </p:txBody>
        </p:sp>
        <p:sp>
          <p:nvSpPr>
            <p:cNvPr id="95" name="Freeform 132"/>
            <p:cNvSpPr/>
            <p:nvPr/>
          </p:nvSpPr>
          <p:spPr bwMode="auto">
            <a:xfrm>
              <a:off x="10675938" y="2192338"/>
              <a:ext cx="174625" cy="200025"/>
            </a:xfrm>
            <a:custGeom>
              <a:avLst/>
              <a:gdLst>
                <a:gd name="T0" fmla="*/ 11 w 20"/>
                <a:gd name="T1" fmla="*/ 23 h 23"/>
                <a:gd name="T2" fmla="*/ 0 w 20"/>
                <a:gd name="T3" fmla="*/ 16 h 23"/>
                <a:gd name="T4" fmla="*/ 7 w 20"/>
                <a:gd name="T5" fmla="*/ 5 h 23"/>
                <a:gd name="T6" fmla="*/ 15 w 20"/>
                <a:gd name="T7" fmla="*/ 3 h 23"/>
                <a:gd name="T8" fmla="*/ 18 w 20"/>
                <a:gd name="T9" fmla="*/ 11 h 23"/>
                <a:gd name="T10" fmla="*/ 11 w 20"/>
                <a:gd name="T11" fmla="*/ 23 h 23"/>
              </a:gdLst>
              <a:ahLst/>
              <a:cxnLst>
                <a:cxn ang="0">
                  <a:pos x="T0" y="T1"/>
                </a:cxn>
                <a:cxn ang="0">
                  <a:pos x="T2" y="T3"/>
                </a:cxn>
                <a:cxn ang="0">
                  <a:pos x="T4" y="T5"/>
                </a:cxn>
                <a:cxn ang="0">
                  <a:pos x="T6" y="T7"/>
                </a:cxn>
                <a:cxn ang="0">
                  <a:pos x="T8" y="T9"/>
                </a:cxn>
                <a:cxn ang="0">
                  <a:pos x="T10" y="T11"/>
                </a:cxn>
              </a:cxnLst>
              <a:rect l="0" t="0" r="r" b="b"/>
              <a:pathLst>
                <a:path w="20" h="23">
                  <a:moveTo>
                    <a:pt x="11" y="23"/>
                  </a:moveTo>
                  <a:cubicBezTo>
                    <a:pt x="0" y="16"/>
                    <a:pt x="0" y="16"/>
                    <a:pt x="0" y="16"/>
                  </a:cubicBezTo>
                  <a:cubicBezTo>
                    <a:pt x="7" y="5"/>
                    <a:pt x="7" y="5"/>
                    <a:pt x="7" y="5"/>
                  </a:cubicBezTo>
                  <a:cubicBezTo>
                    <a:pt x="7" y="5"/>
                    <a:pt x="10" y="0"/>
                    <a:pt x="15" y="3"/>
                  </a:cubicBezTo>
                  <a:cubicBezTo>
                    <a:pt x="20" y="5"/>
                    <a:pt x="18" y="11"/>
                    <a:pt x="18" y="11"/>
                  </a:cubicBezTo>
                  <a:lnTo>
                    <a:pt x="11"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00" dirty="0">
                <a:solidFill>
                  <a:schemeClr val="tx1">
                    <a:lumMod val="75000"/>
                    <a:lumOff val="25000"/>
                  </a:schemeClr>
                </a:solidFill>
                <a:latin typeface="方正四岁半简体" panose="02010600010101010101" charset="-122"/>
                <a:ea typeface="方正四岁半简体" panose="02010600010101010101" charset="-122"/>
                <a:cs typeface="微软雅黑" panose="020B0503020204020204" charset="-122"/>
              </a:endParaRPr>
            </a:p>
          </p:txBody>
        </p:sp>
      </p:grpSp>
      <p:sp>
        <p:nvSpPr>
          <p:cNvPr id="4" name="Docer搜索：半想象现实   http://chn.docer.com/works/?userid=199927538"/>
          <p:cNvSpPr txBox="1"/>
          <p:nvPr/>
        </p:nvSpPr>
        <p:spPr>
          <a:xfrm>
            <a:off x="2054225" y="1441450"/>
            <a:ext cx="1716405" cy="368300"/>
          </a:xfrm>
          <a:prstGeom prst="rect">
            <a:avLst/>
          </a:prstGeom>
          <a:noFill/>
          <a:effectLst/>
        </p:spPr>
        <p:txBody>
          <a:bodyPr wrap="square" rtlCol="0">
            <a:spAutoFit/>
          </a:bodyPr>
          <a:lstStyle/>
          <a:p>
            <a:pPr algn="l">
              <a:buClrTx/>
              <a:buSzTx/>
              <a:buFontTx/>
            </a:pPr>
            <a:r>
              <a:rPr lang="zh-CN" b="1" dirty="0">
                <a:solidFill>
                  <a:schemeClr val="tx1">
                    <a:lumMod val="75000"/>
                    <a:lumOff val="25000"/>
                  </a:schemeClr>
                </a:solidFill>
                <a:latin typeface="方正四岁半简体" panose="02010600010101010101" charset="-122"/>
                <a:ea typeface="方正四岁半简体" panose="02010600010101010101" charset="-122"/>
                <a:cs typeface="微软雅黑" panose="020B0503020204020204" charset="-122"/>
              </a:rPr>
              <a:t>国内现状</a:t>
            </a:r>
          </a:p>
        </p:txBody>
      </p:sp>
      <p:sp>
        <p:nvSpPr>
          <p:cNvPr id="10" name="Docer搜索：半想象现实   http://chn.docer.com/works/?userid=199927538"/>
          <p:cNvSpPr txBox="1"/>
          <p:nvPr/>
        </p:nvSpPr>
        <p:spPr>
          <a:xfrm>
            <a:off x="1891030" y="1936750"/>
            <a:ext cx="8573135" cy="1346907"/>
          </a:xfrm>
          <a:prstGeom prst="rect">
            <a:avLst/>
          </a:prstGeom>
          <a:noFill/>
          <a:effectLst/>
        </p:spPr>
        <p:txBody>
          <a:bodyPr wrap="square" rtlCol="0">
            <a:spAutoFit/>
          </a:bodyPr>
          <a:lstStyle/>
          <a:p>
            <a:pPr algn="l">
              <a:lnSpc>
                <a:spcPct val="150000"/>
              </a:lnSpc>
            </a:pPr>
            <a:r>
              <a:rPr lang="en-US" altLang="zh-CN" sz="1400" dirty="0" err="1">
                <a:solidFill>
                  <a:schemeClr val="tx1">
                    <a:lumMod val="75000"/>
                    <a:lumOff val="25000"/>
                  </a:schemeClr>
                </a:solidFill>
                <a:latin typeface="方正四岁半简体" panose="02010600010101010101" charset="-122"/>
                <a:ea typeface="方正四岁半简体" panose="02010600010101010101" charset="-122"/>
                <a:cs typeface="微软雅黑" panose="020B0503020204020204" charset="-122"/>
              </a:rPr>
              <a:t>互联网在现在已经非常的普及，很多的人都在通过互联网在进行各种的学习，完成网上的</a:t>
            </a:r>
            <a:r>
              <a:rPr lang="zh-CN" altLang="en-US" sz="1400" dirty="0">
                <a:solidFill>
                  <a:schemeClr val="tx1">
                    <a:lumMod val="75000"/>
                    <a:lumOff val="25000"/>
                  </a:schemeClr>
                </a:solidFill>
                <a:latin typeface="方正四岁半简体" panose="02010600010101010101" charset="-122"/>
                <a:ea typeface="方正四岁半简体" panose="02010600010101010101" charset="-122"/>
                <a:cs typeface="微软雅黑" panose="020B0503020204020204" charset="-122"/>
              </a:rPr>
              <a:t>购物</a:t>
            </a:r>
            <a:r>
              <a:rPr lang="en-US" altLang="zh-CN" sz="1400" dirty="0">
                <a:solidFill>
                  <a:schemeClr val="tx1">
                    <a:lumMod val="75000"/>
                    <a:lumOff val="25000"/>
                  </a:schemeClr>
                </a:solidFill>
                <a:latin typeface="方正四岁半简体" panose="02010600010101010101" charset="-122"/>
                <a:ea typeface="方正四岁半简体" panose="02010600010101010101" charset="-122"/>
                <a:cs typeface="微软雅黑" panose="020B0503020204020204" charset="-122"/>
              </a:rPr>
              <a:t>和</a:t>
            </a:r>
            <a:r>
              <a:rPr lang="zh-CN" altLang="en-US" sz="1400" dirty="0">
                <a:solidFill>
                  <a:schemeClr val="tx1">
                    <a:lumMod val="75000"/>
                    <a:lumOff val="25000"/>
                  </a:schemeClr>
                </a:solidFill>
                <a:latin typeface="方正四岁半简体" panose="02010600010101010101" charset="-122"/>
                <a:ea typeface="方正四岁半简体" panose="02010600010101010101" charset="-122"/>
                <a:cs typeface="微软雅黑" panose="020B0503020204020204" charset="-122"/>
              </a:rPr>
              <a:t>支付</a:t>
            </a:r>
            <a:r>
              <a:rPr lang="en-US" altLang="zh-CN" sz="1400" dirty="0">
                <a:solidFill>
                  <a:schemeClr val="tx1">
                    <a:lumMod val="75000"/>
                    <a:lumOff val="25000"/>
                  </a:schemeClr>
                </a:solidFill>
                <a:latin typeface="方正四岁半简体" panose="02010600010101010101" charset="-122"/>
                <a:ea typeface="方正四岁半简体" panose="02010600010101010101" charset="-122"/>
                <a:cs typeface="微软雅黑" panose="020B0503020204020204" charset="-122"/>
              </a:rPr>
              <a:t>。</a:t>
            </a:r>
            <a:r>
              <a:rPr lang="en-US" altLang="zh-CN" sz="1400" dirty="0" err="1">
                <a:solidFill>
                  <a:schemeClr val="tx1">
                    <a:lumMod val="75000"/>
                    <a:lumOff val="25000"/>
                  </a:schemeClr>
                </a:solidFill>
                <a:latin typeface="方正四岁半简体" panose="02010600010101010101" charset="-122"/>
                <a:ea typeface="方正四岁半简体" panose="02010600010101010101" charset="-122"/>
                <a:cs typeface="微软雅黑" panose="020B0503020204020204" charset="-122"/>
              </a:rPr>
              <a:t>以及同各式各样便利的方法，来丰富自己的网络生活充实自己。其中通过</a:t>
            </a:r>
            <a:r>
              <a:rPr lang="zh-CN" altLang="en-US" sz="1400" dirty="0">
                <a:solidFill>
                  <a:schemeClr val="tx1">
                    <a:lumMod val="75000"/>
                    <a:lumOff val="25000"/>
                  </a:schemeClr>
                </a:solidFill>
                <a:latin typeface="方正四岁半简体" panose="02010600010101010101" charset="-122"/>
                <a:ea typeface="方正四岁半简体" panose="02010600010101010101" charset="-122"/>
                <a:cs typeface="微软雅黑" panose="020B0503020204020204" charset="-122"/>
              </a:rPr>
              <a:t>网购</a:t>
            </a:r>
            <a:r>
              <a:rPr lang="en-US" altLang="zh-CN" sz="1400" dirty="0" err="1">
                <a:solidFill>
                  <a:schemeClr val="tx1">
                    <a:lumMod val="75000"/>
                    <a:lumOff val="25000"/>
                  </a:schemeClr>
                </a:solidFill>
                <a:latin typeface="方正四岁半简体" panose="02010600010101010101" charset="-122"/>
                <a:ea typeface="方正四岁半简体" panose="02010600010101010101" charset="-122"/>
                <a:cs typeface="微软雅黑" panose="020B0503020204020204" charset="-122"/>
              </a:rPr>
              <a:t>就是一个特别好的途径，在国内有大量</a:t>
            </a:r>
            <a:r>
              <a:rPr lang="zh-CN" altLang="en-US" sz="1400" dirty="0">
                <a:solidFill>
                  <a:schemeClr val="tx1">
                    <a:lumMod val="75000"/>
                    <a:lumOff val="25000"/>
                  </a:schemeClr>
                </a:solidFill>
                <a:latin typeface="方正四岁半简体" panose="02010600010101010101" charset="-122"/>
                <a:ea typeface="方正四岁半简体" panose="02010600010101010101" charset="-122"/>
                <a:cs typeface="微软雅黑" panose="020B0503020204020204" charset="-122"/>
              </a:rPr>
              <a:t>的网名来选择网上购物</a:t>
            </a:r>
            <a:r>
              <a:rPr lang="en-US" altLang="zh-CN" sz="1400" dirty="0">
                <a:solidFill>
                  <a:schemeClr val="tx1">
                    <a:lumMod val="75000"/>
                    <a:lumOff val="25000"/>
                  </a:schemeClr>
                </a:solidFill>
                <a:latin typeface="方正四岁半简体" panose="02010600010101010101" charset="-122"/>
                <a:ea typeface="方正四岁半简体" panose="02010600010101010101" charset="-122"/>
                <a:cs typeface="微软雅黑" panose="020B0503020204020204" charset="-122"/>
              </a:rPr>
              <a:t>。</a:t>
            </a:r>
            <a:r>
              <a:rPr lang="zh-CN" altLang="en-US" sz="1400" dirty="0">
                <a:solidFill>
                  <a:schemeClr val="tx1">
                    <a:lumMod val="75000"/>
                    <a:lumOff val="25000"/>
                  </a:schemeClr>
                </a:solidFill>
                <a:latin typeface="方正四岁半简体" panose="02010600010101010101" charset="-122"/>
                <a:ea typeface="方正四岁半简体" panose="02010600010101010101" charset="-122"/>
                <a:cs typeface="微软雅黑" panose="020B0503020204020204" charset="-122"/>
              </a:rPr>
              <a:t>网购</a:t>
            </a:r>
            <a:r>
              <a:rPr lang="en-US" altLang="zh-CN" sz="1400" dirty="0" err="1">
                <a:solidFill>
                  <a:schemeClr val="tx1">
                    <a:lumMod val="75000"/>
                    <a:lumOff val="25000"/>
                  </a:schemeClr>
                </a:solidFill>
                <a:latin typeface="方正四岁半简体" panose="02010600010101010101" charset="-122"/>
                <a:ea typeface="方正四岁半简体" panose="02010600010101010101" charset="-122"/>
                <a:cs typeface="微软雅黑" panose="020B0503020204020204" charset="-122"/>
              </a:rPr>
              <a:t>用户范围之广，所涉及的知识区域之多，其更新新技能和研究的传播速度快</a:t>
            </a:r>
            <a:r>
              <a:rPr lang="en-US" altLang="zh-CN" sz="1400" dirty="0">
                <a:solidFill>
                  <a:schemeClr val="tx1">
                    <a:lumMod val="75000"/>
                    <a:lumOff val="25000"/>
                  </a:schemeClr>
                </a:solidFill>
                <a:latin typeface="方正四岁半简体" panose="02010600010101010101" charset="-122"/>
                <a:ea typeface="方正四岁半简体" panose="02010600010101010101" charset="-122"/>
                <a:cs typeface="微软雅黑" panose="020B0503020204020204" charset="-122"/>
              </a:rPr>
              <a:t>。 . </a:t>
            </a:r>
          </a:p>
        </p:txBody>
      </p:sp>
      <p:sp>
        <p:nvSpPr>
          <p:cNvPr id="17" name="Docer搜索：半想象现实   http://chn.docer.com/works/?userid=199927538"/>
          <p:cNvSpPr txBox="1"/>
          <p:nvPr/>
        </p:nvSpPr>
        <p:spPr>
          <a:xfrm>
            <a:off x="1852930" y="3930015"/>
            <a:ext cx="8550910" cy="1346907"/>
          </a:xfrm>
          <a:prstGeom prst="rect">
            <a:avLst/>
          </a:prstGeom>
          <a:noFill/>
          <a:effectLst/>
        </p:spPr>
        <p:txBody>
          <a:bodyPr wrap="square" rtlCol="0">
            <a:spAutoFit/>
          </a:bodyPr>
          <a:lstStyle/>
          <a:p>
            <a:pPr algn="l">
              <a:lnSpc>
                <a:spcPct val="150000"/>
              </a:lnSpc>
            </a:pPr>
            <a:r>
              <a:rPr lang="en-US" altLang="zh-CN" sz="1400" dirty="0" err="1">
                <a:solidFill>
                  <a:schemeClr val="tx1">
                    <a:lumMod val="75000"/>
                    <a:lumOff val="25000"/>
                  </a:schemeClr>
                </a:solidFill>
                <a:latin typeface="方正四岁半简体" panose="02010600010101010101" charset="-122"/>
                <a:ea typeface="方正四岁半简体" panose="02010600010101010101" charset="-122"/>
                <a:cs typeface="微软雅黑" panose="020B0503020204020204" charset="-122"/>
              </a:rPr>
              <a:t>本次研究的题目是</a:t>
            </a:r>
            <a:r>
              <a:rPr lang="zh-CN" altLang="en-US" sz="1400" dirty="0">
                <a:solidFill>
                  <a:schemeClr val="tx1">
                    <a:lumMod val="75000"/>
                    <a:lumOff val="25000"/>
                  </a:schemeClr>
                </a:solidFill>
                <a:latin typeface="方正四岁半简体" panose="02010600010101010101" charset="-122"/>
                <a:ea typeface="方正四岁半简体" panose="02010600010101010101" charset="-122"/>
                <a:cs typeface="微软雅黑" panose="020B0503020204020204" charset="-122"/>
              </a:rPr>
              <a:t>基于微服务下的新零售电商平台管理系统</a:t>
            </a:r>
            <a:r>
              <a:rPr lang="en-US" altLang="zh-CN" sz="1400" dirty="0">
                <a:solidFill>
                  <a:schemeClr val="tx1">
                    <a:lumMod val="75000"/>
                    <a:lumOff val="25000"/>
                  </a:schemeClr>
                </a:solidFill>
                <a:latin typeface="方正四岁半简体" panose="02010600010101010101" charset="-122"/>
                <a:ea typeface="方正四岁半简体" panose="02010600010101010101" charset="-122"/>
                <a:cs typeface="微软雅黑" panose="020B0503020204020204" charset="-122"/>
              </a:rPr>
              <a:t>，</a:t>
            </a:r>
            <a:r>
              <a:rPr lang="zh-CN" altLang="en-US" sz="1400" dirty="0">
                <a:solidFill>
                  <a:schemeClr val="tx1">
                    <a:lumMod val="75000"/>
                    <a:lumOff val="25000"/>
                  </a:schemeClr>
                </a:solidFill>
                <a:latin typeface="方正四岁半简体" panose="02010600010101010101" charset="-122"/>
                <a:ea typeface="方正四岁半简体" panose="02010600010101010101" charset="-122"/>
                <a:cs typeface="微软雅黑" panose="020B0503020204020204" charset="-122"/>
              </a:rPr>
              <a:t>系统主要有</a:t>
            </a:r>
            <a:r>
              <a:rPr lang="en-US" altLang="zh-CN" sz="1400" dirty="0">
                <a:solidFill>
                  <a:schemeClr val="tx1">
                    <a:lumMod val="75000"/>
                    <a:lumOff val="25000"/>
                  </a:schemeClr>
                </a:solidFill>
                <a:latin typeface="方正四岁半简体" panose="02010600010101010101" charset="-122"/>
                <a:ea typeface="方正四岁半简体" panose="02010600010101010101" charset="-122"/>
                <a:cs typeface="微软雅黑" panose="020B0503020204020204" charset="-122"/>
              </a:rPr>
              <a:t>pc</a:t>
            </a:r>
            <a:r>
              <a:rPr lang="zh-CN" altLang="en-US" sz="1400" dirty="0">
                <a:solidFill>
                  <a:schemeClr val="tx1">
                    <a:lumMod val="75000"/>
                    <a:lumOff val="25000"/>
                  </a:schemeClr>
                </a:solidFill>
                <a:latin typeface="方正四岁半简体" panose="02010600010101010101" charset="-122"/>
                <a:ea typeface="方正四岁半简体" panose="02010600010101010101" charset="-122"/>
                <a:cs typeface="微软雅黑" panose="020B0503020204020204" charset="-122"/>
              </a:rPr>
              <a:t>后台端，用户小程序端，酒店接单端。</a:t>
            </a:r>
            <a:endParaRPr lang="en-US" altLang="zh-CN" sz="1400" dirty="0">
              <a:solidFill>
                <a:schemeClr val="tx1">
                  <a:lumMod val="75000"/>
                  <a:lumOff val="25000"/>
                </a:schemeClr>
              </a:solidFill>
              <a:latin typeface="方正四岁半简体" panose="02010600010101010101" charset="-122"/>
              <a:ea typeface="方正四岁半简体" panose="02010600010101010101" charset="-122"/>
              <a:cs typeface="微软雅黑" panose="020B0503020204020204" charset="-122"/>
            </a:endParaRPr>
          </a:p>
          <a:p>
            <a:pPr algn="l">
              <a:lnSpc>
                <a:spcPct val="150000"/>
              </a:lnSpc>
            </a:pPr>
            <a:r>
              <a:rPr lang="en-US" altLang="zh-CN" sz="1400" dirty="0" err="1">
                <a:solidFill>
                  <a:schemeClr val="tx1">
                    <a:lumMod val="75000"/>
                    <a:lumOff val="25000"/>
                  </a:schemeClr>
                </a:solidFill>
                <a:latin typeface="方正四岁半简体" panose="02010600010101010101" charset="-122"/>
                <a:ea typeface="方正四岁半简体" panose="02010600010101010101" charset="-122"/>
                <a:cs typeface="微软雅黑" panose="020B0503020204020204" charset="-122"/>
              </a:rPr>
              <a:t>本系统开发</a:t>
            </a:r>
            <a:r>
              <a:rPr lang="zh-CN" altLang="en-US" sz="1400" dirty="0">
                <a:solidFill>
                  <a:schemeClr val="tx1">
                    <a:lumMod val="75000"/>
                    <a:lumOff val="25000"/>
                  </a:schemeClr>
                </a:solidFill>
                <a:latin typeface="方正四岁半简体" panose="02010600010101010101" charset="-122"/>
                <a:ea typeface="方正四岁半简体" panose="02010600010101010101" charset="-122"/>
                <a:cs typeface="微软雅黑" panose="020B0503020204020204" charset="-122"/>
              </a:rPr>
              <a:t>采用</a:t>
            </a:r>
            <a:r>
              <a:rPr lang="en-US" altLang="zh-CN" sz="1400" dirty="0">
                <a:solidFill>
                  <a:schemeClr val="tx1">
                    <a:lumMod val="75000"/>
                    <a:lumOff val="25000"/>
                  </a:schemeClr>
                </a:solidFill>
                <a:latin typeface="方正四岁半简体" panose="02010600010101010101" charset="-122"/>
                <a:ea typeface="方正四岁半简体" panose="02010600010101010101" charset="-122"/>
                <a:cs typeface="微软雅黑" panose="020B0503020204020204" charset="-122"/>
              </a:rPr>
              <a:t>Java</a:t>
            </a:r>
            <a:r>
              <a:rPr lang="zh-CN" altLang="en-US" sz="1400" dirty="0">
                <a:solidFill>
                  <a:schemeClr val="tx1">
                    <a:lumMod val="75000"/>
                    <a:lumOff val="25000"/>
                  </a:schemeClr>
                </a:solidFill>
                <a:latin typeface="方正四岁半简体" panose="02010600010101010101" charset="-122"/>
                <a:ea typeface="方正四岁半简体" panose="02010600010101010101" charset="-122"/>
                <a:cs typeface="微软雅黑" panose="020B0503020204020204" charset="-122"/>
              </a:rPr>
              <a:t>语言</a:t>
            </a:r>
            <a:r>
              <a:rPr lang="en-US" altLang="zh-CN" sz="1400" dirty="0">
                <a:solidFill>
                  <a:schemeClr val="tx1">
                    <a:lumMod val="75000"/>
                    <a:lumOff val="25000"/>
                  </a:schemeClr>
                </a:solidFill>
                <a:latin typeface="方正四岁半简体" panose="02010600010101010101" charset="-122"/>
                <a:ea typeface="方正四岁半简体" panose="02010600010101010101" charset="-122"/>
                <a:cs typeface="微软雅黑" panose="020B0503020204020204" charset="-122"/>
              </a:rPr>
              <a:t>+Spring</a:t>
            </a:r>
            <a:r>
              <a:rPr lang="zh-CN" altLang="en-US" sz="1400" dirty="0">
                <a:solidFill>
                  <a:schemeClr val="tx1">
                    <a:lumMod val="75000"/>
                    <a:lumOff val="25000"/>
                  </a:schemeClr>
                </a:solidFill>
                <a:latin typeface="方正四岁半简体" panose="02010600010101010101" charset="-122"/>
                <a:ea typeface="方正四岁半简体" panose="02010600010101010101" charset="-122"/>
                <a:cs typeface="微软雅黑" panose="020B0503020204020204" charset="-122"/>
              </a:rPr>
              <a:t>全家桶框架</a:t>
            </a:r>
            <a:r>
              <a:rPr lang="en-US" altLang="zh-CN" sz="1400" dirty="0">
                <a:solidFill>
                  <a:schemeClr val="tx1">
                    <a:lumMod val="75000"/>
                    <a:lumOff val="25000"/>
                  </a:schemeClr>
                </a:solidFill>
                <a:latin typeface="方正四岁半简体" panose="02010600010101010101" charset="-122"/>
                <a:ea typeface="方正四岁半简体" panose="02010600010101010101" charset="-122"/>
                <a:cs typeface="微软雅黑" panose="020B0503020204020204" charset="-122"/>
              </a:rPr>
              <a:t>,</a:t>
            </a:r>
            <a:r>
              <a:rPr lang="zh-CN" altLang="en-US" sz="1400" dirty="0">
                <a:solidFill>
                  <a:schemeClr val="tx1">
                    <a:lumMod val="75000"/>
                    <a:lumOff val="25000"/>
                  </a:schemeClr>
                </a:solidFill>
                <a:latin typeface="方正四岁半简体" panose="02010600010101010101" charset="-122"/>
                <a:ea typeface="方正四岁半简体" panose="02010600010101010101" charset="-122"/>
                <a:cs typeface="微软雅黑" panose="020B0503020204020204" charset="-122"/>
              </a:rPr>
              <a:t>实现前后台分离，前端主要</a:t>
            </a:r>
            <a:r>
              <a:rPr lang="en-US" altLang="zh-CN" sz="1400" dirty="0" err="1">
                <a:solidFill>
                  <a:schemeClr val="tx1">
                    <a:lumMod val="75000"/>
                    <a:lumOff val="25000"/>
                  </a:schemeClr>
                </a:solidFill>
                <a:latin typeface="方正四岁半简体" panose="02010600010101010101" charset="-122"/>
                <a:ea typeface="方正四岁半简体" panose="02010600010101010101" charset="-122"/>
                <a:cs typeface="微软雅黑" panose="020B0503020204020204" charset="-122"/>
              </a:rPr>
              <a:t>js+Vue，使用Apaache配置Web服务结合MySQL数据库</a:t>
            </a:r>
            <a:r>
              <a:rPr lang="en-US" altLang="zh-CN" sz="1400" dirty="0">
                <a:solidFill>
                  <a:schemeClr val="tx1">
                    <a:lumMod val="75000"/>
                    <a:lumOff val="25000"/>
                  </a:schemeClr>
                </a:solidFill>
                <a:latin typeface="方正四岁半简体" panose="02010600010101010101" charset="-122"/>
                <a:ea typeface="方正四岁半简体" panose="02010600010101010101" charset="-122"/>
                <a:cs typeface="微软雅黑" panose="020B0503020204020204" charset="-122"/>
              </a:rPr>
              <a:t>。</a:t>
            </a:r>
          </a:p>
        </p:txBody>
      </p:sp>
      <p:grpSp>
        <p:nvGrpSpPr>
          <p:cNvPr id="5" name="Docer搜索：半想象现实   http://chn.docer.com/works/?userid=199927538"/>
          <p:cNvGrpSpPr/>
          <p:nvPr/>
        </p:nvGrpSpPr>
        <p:grpSpPr>
          <a:xfrm>
            <a:off x="1518285" y="1485265"/>
            <a:ext cx="182245" cy="194310"/>
            <a:chOff x="10580688" y="2174876"/>
            <a:chExt cx="539750" cy="523875"/>
          </a:xfrm>
          <a:solidFill>
            <a:schemeClr val="bg1"/>
          </a:solidFill>
        </p:grpSpPr>
        <p:sp>
          <p:nvSpPr>
            <p:cNvPr id="7" name="Freeform 127"/>
            <p:cNvSpPr/>
            <p:nvPr/>
          </p:nvSpPr>
          <p:spPr bwMode="auto">
            <a:xfrm>
              <a:off x="10885488" y="2471738"/>
              <a:ext cx="217488" cy="227013"/>
            </a:xfrm>
            <a:custGeom>
              <a:avLst/>
              <a:gdLst>
                <a:gd name="T0" fmla="*/ 25 w 25"/>
                <a:gd name="T1" fmla="*/ 3 h 26"/>
                <a:gd name="T2" fmla="*/ 20 w 25"/>
                <a:gd name="T3" fmla="*/ 6 h 26"/>
                <a:gd name="T4" fmla="*/ 7 w 25"/>
                <a:gd name="T5" fmla="*/ 6 h 26"/>
                <a:gd name="T6" fmla="*/ 7 w 25"/>
                <a:gd name="T7" fmla="*/ 0 h 26"/>
                <a:gd name="T8" fmla="*/ 0 w 25"/>
                <a:gd name="T9" fmla="*/ 13 h 26"/>
                <a:gd name="T10" fmla="*/ 7 w 25"/>
                <a:gd name="T11" fmla="*/ 26 h 26"/>
                <a:gd name="T12" fmla="*/ 7 w 25"/>
                <a:gd name="T13" fmla="*/ 19 h 26"/>
                <a:gd name="T14" fmla="*/ 14 w 25"/>
                <a:gd name="T15" fmla="*/ 19 h 26"/>
                <a:gd name="T16" fmla="*/ 25 w 25"/>
                <a:gd name="T17" fmla="*/ 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25" y="3"/>
                  </a:moveTo>
                  <a:cubicBezTo>
                    <a:pt x="25" y="3"/>
                    <a:pt x="22" y="6"/>
                    <a:pt x="20" y="6"/>
                  </a:cubicBezTo>
                  <a:cubicBezTo>
                    <a:pt x="18" y="6"/>
                    <a:pt x="7" y="6"/>
                    <a:pt x="7" y="6"/>
                  </a:cubicBezTo>
                  <a:cubicBezTo>
                    <a:pt x="7" y="0"/>
                    <a:pt x="7" y="0"/>
                    <a:pt x="7" y="0"/>
                  </a:cubicBezTo>
                  <a:cubicBezTo>
                    <a:pt x="0" y="13"/>
                    <a:pt x="0" y="13"/>
                    <a:pt x="0" y="13"/>
                  </a:cubicBezTo>
                  <a:cubicBezTo>
                    <a:pt x="7" y="26"/>
                    <a:pt x="7" y="26"/>
                    <a:pt x="7" y="26"/>
                  </a:cubicBezTo>
                  <a:cubicBezTo>
                    <a:pt x="7" y="19"/>
                    <a:pt x="7" y="19"/>
                    <a:pt x="7" y="19"/>
                  </a:cubicBezTo>
                  <a:cubicBezTo>
                    <a:pt x="14" y="19"/>
                    <a:pt x="14" y="19"/>
                    <a:pt x="14" y="19"/>
                  </a:cubicBezTo>
                  <a:cubicBezTo>
                    <a:pt x="14" y="19"/>
                    <a:pt x="19" y="21"/>
                    <a:pt x="2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00" dirty="0">
                <a:solidFill>
                  <a:schemeClr val="tx1">
                    <a:lumMod val="75000"/>
                    <a:lumOff val="25000"/>
                  </a:schemeClr>
                </a:solidFill>
                <a:latin typeface="方正四岁半简体" panose="02010600010101010101" charset="-122"/>
                <a:ea typeface="方正四岁半简体" panose="02010600010101010101" charset="-122"/>
                <a:cs typeface="微软雅黑" panose="020B0503020204020204" charset="-122"/>
              </a:endParaRPr>
            </a:p>
          </p:txBody>
        </p:sp>
        <p:sp>
          <p:nvSpPr>
            <p:cNvPr id="8" name="Freeform 128"/>
            <p:cNvSpPr/>
            <p:nvPr/>
          </p:nvSpPr>
          <p:spPr bwMode="auto">
            <a:xfrm>
              <a:off x="10945813" y="2322513"/>
              <a:ext cx="174625" cy="201613"/>
            </a:xfrm>
            <a:custGeom>
              <a:avLst/>
              <a:gdLst>
                <a:gd name="T0" fmla="*/ 0 w 20"/>
                <a:gd name="T1" fmla="*/ 6 h 23"/>
                <a:gd name="T2" fmla="*/ 11 w 20"/>
                <a:gd name="T3" fmla="*/ 0 h 23"/>
                <a:gd name="T4" fmla="*/ 18 w 20"/>
                <a:gd name="T5" fmla="*/ 12 h 23"/>
                <a:gd name="T6" fmla="*/ 16 w 20"/>
                <a:gd name="T7" fmla="*/ 20 h 23"/>
                <a:gd name="T8" fmla="*/ 7 w 20"/>
                <a:gd name="T9" fmla="*/ 18 h 23"/>
                <a:gd name="T10" fmla="*/ 0 w 20"/>
                <a:gd name="T11" fmla="*/ 6 h 23"/>
              </a:gdLst>
              <a:ahLst/>
              <a:cxnLst>
                <a:cxn ang="0">
                  <a:pos x="T0" y="T1"/>
                </a:cxn>
                <a:cxn ang="0">
                  <a:pos x="T2" y="T3"/>
                </a:cxn>
                <a:cxn ang="0">
                  <a:pos x="T4" y="T5"/>
                </a:cxn>
                <a:cxn ang="0">
                  <a:pos x="T6" y="T7"/>
                </a:cxn>
                <a:cxn ang="0">
                  <a:pos x="T8" y="T9"/>
                </a:cxn>
                <a:cxn ang="0">
                  <a:pos x="T10" y="T11"/>
                </a:cxn>
              </a:cxnLst>
              <a:rect l="0" t="0" r="r" b="b"/>
              <a:pathLst>
                <a:path w="20" h="23">
                  <a:moveTo>
                    <a:pt x="0" y="6"/>
                  </a:moveTo>
                  <a:cubicBezTo>
                    <a:pt x="11" y="0"/>
                    <a:pt x="11" y="0"/>
                    <a:pt x="11" y="0"/>
                  </a:cubicBezTo>
                  <a:cubicBezTo>
                    <a:pt x="18" y="12"/>
                    <a:pt x="18" y="12"/>
                    <a:pt x="18" y="12"/>
                  </a:cubicBezTo>
                  <a:cubicBezTo>
                    <a:pt x="18" y="12"/>
                    <a:pt x="20" y="17"/>
                    <a:pt x="16" y="20"/>
                  </a:cubicBezTo>
                  <a:cubicBezTo>
                    <a:pt x="11" y="23"/>
                    <a:pt x="7" y="18"/>
                    <a:pt x="7" y="18"/>
                  </a:cubicBez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00" dirty="0">
                <a:solidFill>
                  <a:schemeClr val="tx1">
                    <a:lumMod val="75000"/>
                    <a:lumOff val="25000"/>
                  </a:schemeClr>
                </a:solidFill>
                <a:latin typeface="方正四岁半简体" panose="02010600010101010101" charset="-122"/>
                <a:ea typeface="方正四岁半简体" panose="02010600010101010101" charset="-122"/>
                <a:cs typeface="微软雅黑" panose="020B0503020204020204" charset="-122"/>
              </a:endParaRPr>
            </a:p>
          </p:txBody>
        </p:sp>
        <p:sp>
          <p:nvSpPr>
            <p:cNvPr id="9" name="Freeform 129"/>
            <p:cNvSpPr/>
            <p:nvPr/>
          </p:nvSpPr>
          <p:spPr bwMode="auto">
            <a:xfrm>
              <a:off x="10580688" y="2374901"/>
              <a:ext cx="217488" cy="236538"/>
            </a:xfrm>
            <a:custGeom>
              <a:avLst/>
              <a:gdLst>
                <a:gd name="T0" fmla="*/ 13 w 25"/>
                <a:gd name="T1" fmla="*/ 27 h 27"/>
                <a:gd name="T2" fmla="*/ 12 w 25"/>
                <a:gd name="T3" fmla="*/ 21 h 27"/>
                <a:gd name="T4" fmla="*/ 19 w 25"/>
                <a:gd name="T5" fmla="*/ 10 h 27"/>
                <a:gd name="T6" fmla="*/ 25 w 25"/>
                <a:gd name="T7" fmla="*/ 13 h 27"/>
                <a:gd name="T8" fmla="*/ 17 w 25"/>
                <a:gd name="T9" fmla="*/ 1 h 27"/>
                <a:gd name="T10" fmla="*/ 2 w 25"/>
                <a:gd name="T11" fmla="*/ 0 h 27"/>
                <a:gd name="T12" fmla="*/ 8 w 25"/>
                <a:gd name="T13" fmla="*/ 3 h 27"/>
                <a:gd name="T14" fmla="*/ 5 w 25"/>
                <a:gd name="T15" fmla="*/ 9 h 27"/>
                <a:gd name="T16" fmla="*/ 13 w 2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7">
                  <a:moveTo>
                    <a:pt x="13" y="27"/>
                  </a:moveTo>
                  <a:cubicBezTo>
                    <a:pt x="13" y="27"/>
                    <a:pt x="11" y="23"/>
                    <a:pt x="12" y="21"/>
                  </a:cubicBezTo>
                  <a:cubicBezTo>
                    <a:pt x="13" y="19"/>
                    <a:pt x="19" y="10"/>
                    <a:pt x="19" y="10"/>
                  </a:cubicBezTo>
                  <a:cubicBezTo>
                    <a:pt x="25" y="13"/>
                    <a:pt x="25" y="13"/>
                    <a:pt x="25" y="13"/>
                  </a:cubicBezTo>
                  <a:cubicBezTo>
                    <a:pt x="17" y="1"/>
                    <a:pt x="17" y="1"/>
                    <a:pt x="17" y="1"/>
                  </a:cubicBezTo>
                  <a:cubicBezTo>
                    <a:pt x="2" y="0"/>
                    <a:pt x="2" y="0"/>
                    <a:pt x="2" y="0"/>
                  </a:cubicBezTo>
                  <a:cubicBezTo>
                    <a:pt x="8" y="3"/>
                    <a:pt x="8" y="3"/>
                    <a:pt x="8" y="3"/>
                  </a:cubicBezTo>
                  <a:cubicBezTo>
                    <a:pt x="5" y="9"/>
                    <a:pt x="5" y="9"/>
                    <a:pt x="5" y="9"/>
                  </a:cubicBezTo>
                  <a:cubicBezTo>
                    <a:pt x="5" y="9"/>
                    <a:pt x="0" y="13"/>
                    <a:pt x="13"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00" dirty="0">
                <a:solidFill>
                  <a:schemeClr val="tx1">
                    <a:lumMod val="75000"/>
                    <a:lumOff val="25000"/>
                  </a:schemeClr>
                </a:solidFill>
                <a:latin typeface="方正四岁半简体" panose="02010600010101010101" charset="-122"/>
                <a:ea typeface="方正四岁半简体" panose="02010600010101010101" charset="-122"/>
                <a:cs typeface="微软雅黑" panose="020B0503020204020204" charset="-122"/>
              </a:endParaRPr>
            </a:p>
          </p:txBody>
        </p:sp>
        <p:sp>
          <p:nvSpPr>
            <p:cNvPr id="16" name="Freeform 130"/>
            <p:cNvSpPr/>
            <p:nvPr/>
          </p:nvSpPr>
          <p:spPr bwMode="auto">
            <a:xfrm>
              <a:off x="10701338" y="2541588"/>
              <a:ext cx="174625" cy="104775"/>
            </a:xfrm>
            <a:custGeom>
              <a:avLst/>
              <a:gdLst>
                <a:gd name="T0" fmla="*/ 20 w 20"/>
                <a:gd name="T1" fmla="*/ 0 h 12"/>
                <a:gd name="T2" fmla="*/ 20 w 20"/>
                <a:gd name="T3" fmla="*/ 12 h 12"/>
                <a:gd name="T4" fmla="*/ 7 w 20"/>
                <a:gd name="T5" fmla="*/ 12 h 12"/>
                <a:gd name="T6" fmla="*/ 1 w 20"/>
                <a:gd name="T7" fmla="*/ 6 h 12"/>
                <a:gd name="T8" fmla="*/ 7 w 20"/>
                <a:gd name="T9" fmla="*/ 0 h 12"/>
                <a:gd name="T10" fmla="*/ 20 w 20"/>
                <a:gd name="T11" fmla="*/ 0 h 12"/>
              </a:gdLst>
              <a:ahLst/>
              <a:cxnLst>
                <a:cxn ang="0">
                  <a:pos x="T0" y="T1"/>
                </a:cxn>
                <a:cxn ang="0">
                  <a:pos x="T2" y="T3"/>
                </a:cxn>
                <a:cxn ang="0">
                  <a:pos x="T4" y="T5"/>
                </a:cxn>
                <a:cxn ang="0">
                  <a:pos x="T6" y="T7"/>
                </a:cxn>
                <a:cxn ang="0">
                  <a:pos x="T8" y="T9"/>
                </a:cxn>
                <a:cxn ang="0">
                  <a:pos x="T10" y="T11"/>
                </a:cxn>
              </a:cxnLst>
              <a:rect l="0" t="0" r="r" b="b"/>
              <a:pathLst>
                <a:path w="20" h="12">
                  <a:moveTo>
                    <a:pt x="20" y="0"/>
                  </a:moveTo>
                  <a:cubicBezTo>
                    <a:pt x="20" y="12"/>
                    <a:pt x="20" y="12"/>
                    <a:pt x="20" y="12"/>
                  </a:cubicBezTo>
                  <a:cubicBezTo>
                    <a:pt x="7" y="12"/>
                    <a:pt x="7" y="12"/>
                    <a:pt x="7" y="12"/>
                  </a:cubicBezTo>
                  <a:cubicBezTo>
                    <a:pt x="7" y="12"/>
                    <a:pt x="1" y="12"/>
                    <a:pt x="1" y="6"/>
                  </a:cubicBezTo>
                  <a:cubicBezTo>
                    <a:pt x="0" y="1"/>
                    <a:pt x="7" y="0"/>
                    <a:pt x="7" y="0"/>
                  </a:cubicBezTo>
                  <a:lnTo>
                    <a:pt x="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00" dirty="0">
                <a:solidFill>
                  <a:schemeClr val="tx1">
                    <a:lumMod val="75000"/>
                    <a:lumOff val="25000"/>
                  </a:schemeClr>
                </a:solidFill>
                <a:latin typeface="方正四岁半简体" panose="02010600010101010101" charset="-122"/>
                <a:ea typeface="方正四岁半简体" panose="02010600010101010101" charset="-122"/>
                <a:cs typeface="微软雅黑" panose="020B0503020204020204" charset="-122"/>
              </a:endParaRPr>
            </a:p>
          </p:txBody>
        </p:sp>
        <p:sp>
          <p:nvSpPr>
            <p:cNvPr id="19" name="Freeform 131"/>
            <p:cNvSpPr/>
            <p:nvPr/>
          </p:nvSpPr>
          <p:spPr bwMode="auto">
            <a:xfrm>
              <a:off x="10798175" y="2174876"/>
              <a:ext cx="252413" cy="174625"/>
            </a:xfrm>
            <a:custGeom>
              <a:avLst/>
              <a:gdLst>
                <a:gd name="T0" fmla="*/ 0 w 29"/>
                <a:gd name="T1" fmla="*/ 2 h 20"/>
                <a:gd name="T2" fmla="*/ 6 w 29"/>
                <a:gd name="T3" fmla="*/ 5 h 20"/>
                <a:gd name="T4" fmla="*/ 12 w 29"/>
                <a:gd name="T5" fmla="*/ 17 h 20"/>
                <a:gd name="T6" fmla="*/ 7 w 29"/>
                <a:gd name="T7" fmla="*/ 20 h 20"/>
                <a:gd name="T8" fmla="*/ 21 w 29"/>
                <a:gd name="T9" fmla="*/ 19 h 20"/>
                <a:gd name="T10" fmla="*/ 29 w 29"/>
                <a:gd name="T11" fmla="*/ 7 h 20"/>
                <a:gd name="T12" fmla="*/ 23 w 29"/>
                <a:gd name="T13" fmla="*/ 11 h 20"/>
                <a:gd name="T14" fmla="*/ 20 w 29"/>
                <a:gd name="T15" fmla="*/ 5 h 20"/>
                <a:gd name="T16" fmla="*/ 0 w 29"/>
                <a:gd name="T1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0">
                  <a:moveTo>
                    <a:pt x="0" y="2"/>
                  </a:moveTo>
                  <a:cubicBezTo>
                    <a:pt x="0" y="2"/>
                    <a:pt x="5" y="4"/>
                    <a:pt x="6" y="5"/>
                  </a:cubicBezTo>
                  <a:cubicBezTo>
                    <a:pt x="7" y="7"/>
                    <a:pt x="12" y="17"/>
                    <a:pt x="12" y="17"/>
                  </a:cubicBezTo>
                  <a:cubicBezTo>
                    <a:pt x="7" y="20"/>
                    <a:pt x="7" y="20"/>
                    <a:pt x="7" y="20"/>
                  </a:cubicBezTo>
                  <a:cubicBezTo>
                    <a:pt x="21" y="19"/>
                    <a:pt x="21" y="19"/>
                    <a:pt x="21" y="19"/>
                  </a:cubicBezTo>
                  <a:cubicBezTo>
                    <a:pt x="29" y="7"/>
                    <a:pt x="29" y="7"/>
                    <a:pt x="29" y="7"/>
                  </a:cubicBezTo>
                  <a:cubicBezTo>
                    <a:pt x="23" y="11"/>
                    <a:pt x="23" y="11"/>
                    <a:pt x="23" y="11"/>
                  </a:cubicBezTo>
                  <a:cubicBezTo>
                    <a:pt x="20" y="5"/>
                    <a:pt x="20" y="5"/>
                    <a:pt x="20" y="5"/>
                  </a:cubicBezTo>
                  <a:cubicBezTo>
                    <a:pt x="20" y="5"/>
                    <a:pt x="19" y="0"/>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00" dirty="0">
                <a:solidFill>
                  <a:schemeClr val="tx1">
                    <a:lumMod val="75000"/>
                    <a:lumOff val="25000"/>
                  </a:schemeClr>
                </a:solidFill>
                <a:latin typeface="方正四岁半简体" panose="02010600010101010101" charset="-122"/>
                <a:ea typeface="方正四岁半简体" panose="02010600010101010101" charset="-122"/>
                <a:cs typeface="微软雅黑" panose="020B0503020204020204" charset="-122"/>
              </a:endParaRPr>
            </a:p>
          </p:txBody>
        </p:sp>
        <p:sp>
          <p:nvSpPr>
            <p:cNvPr id="20" name="Freeform 132"/>
            <p:cNvSpPr/>
            <p:nvPr/>
          </p:nvSpPr>
          <p:spPr bwMode="auto">
            <a:xfrm>
              <a:off x="10675938" y="2192338"/>
              <a:ext cx="174625" cy="200025"/>
            </a:xfrm>
            <a:custGeom>
              <a:avLst/>
              <a:gdLst>
                <a:gd name="T0" fmla="*/ 11 w 20"/>
                <a:gd name="T1" fmla="*/ 23 h 23"/>
                <a:gd name="T2" fmla="*/ 0 w 20"/>
                <a:gd name="T3" fmla="*/ 16 h 23"/>
                <a:gd name="T4" fmla="*/ 7 w 20"/>
                <a:gd name="T5" fmla="*/ 5 h 23"/>
                <a:gd name="T6" fmla="*/ 15 w 20"/>
                <a:gd name="T7" fmla="*/ 3 h 23"/>
                <a:gd name="T8" fmla="*/ 18 w 20"/>
                <a:gd name="T9" fmla="*/ 11 h 23"/>
                <a:gd name="T10" fmla="*/ 11 w 20"/>
                <a:gd name="T11" fmla="*/ 23 h 23"/>
              </a:gdLst>
              <a:ahLst/>
              <a:cxnLst>
                <a:cxn ang="0">
                  <a:pos x="T0" y="T1"/>
                </a:cxn>
                <a:cxn ang="0">
                  <a:pos x="T2" y="T3"/>
                </a:cxn>
                <a:cxn ang="0">
                  <a:pos x="T4" y="T5"/>
                </a:cxn>
                <a:cxn ang="0">
                  <a:pos x="T6" y="T7"/>
                </a:cxn>
                <a:cxn ang="0">
                  <a:pos x="T8" y="T9"/>
                </a:cxn>
                <a:cxn ang="0">
                  <a:pos x="T10" y="T11"/>
                </a:cxn>
              </a:cxnLst>
              <a:rect l="0" t="0" r="r" b="b"/>
              <a:pathLst>
                <a:path w="20" h="23">
                  <a:moveTo>
                    <a:pt x="11" y="23"/>
                  </a:moveTo>
                  <a:cubicBezTo>
                    <a:pt x="0" y="16"/>
                    <a:pt x="0" y="16"/>
                    <a:pt x="0" y="16"/>
                  </a:cubicBezTo>
                  <a:cubicBezTo>
                    <a:pt x="7" y="5"/>
                    <a:pt x="7" y="5"/>
                    <a:pt x="7" y="5"/>
                  </a:cubicBezTo>
                  <a:cubicBezTo>
                    <a:pt x="7" y="5"/>
                    <a:pt x="10" y="0"/>
                    <a:pt x="15" y="3"/>
                  </a:cubicBezTo>
                  <a:cubicBezTo>
                    <a:pt x="20" y="5"/>
                    <a:pt x="18" y="11"/>
                    <a:pt x="18" y="11"/>
                  </a:cubicBezTo>
                  <a:lnTo>
                    <a:pt x="11"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00" dirty="0">
                <a:solidFill>
                  <a:schemeClr val="tx1">
                    <a:lumMod val="75000"/>
                    <a:lumOff val="25000"/>
                  </a:schemeClr>
                </a:solidFill>
                <a:latin typeface="方正四岁半简体" panose="02010600010101010101" charset="-122"/>
                <a:ea typeface="方正四岁半简体" panose="02010600010101010101" charset="-122"/>
                <a:cs typeface="微软雅黑" panose="020B0503020204020204" charset="-122"/>
              </a:endParaRPr>
            </a:p>
          </p:txBody>
        </p:sp>
      </p:grpSp>
      <p:sp>
        <p:nvSpPr>
          <p:cNvPr id="24" name="Docer搜索：半想象现实   http://chn.docer.com/works/?userid=199927538"/>
          <p:cNvSpPr>
            <a:spLocks noChangeShapeType="1"/>
          </p:cNvSpPr>
          <p:nvPr/>
        </p:nvSpPr>
        <p:spPr bwMode="auto">
          <a:xfrm>
            <a:off x="1944370" y="3467735"/>
            <a:ext cx="635" cy="314960"/>
          </a:xfrm>
          <a:prstGeom prst="line">
            <a:avLst/>
          </a:prstGeom>
          <a:noFill/>
          <a:ln w="22225" cap="rnd">
            <a:solidFill>
              <a:schemeClr val="bg2">
                <a:lumMod val="50000"/>
              </a:schemeClr>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algn="ctr" fontAlgn="base">
              <a:spcBef>
                <a:spcPct val="0"/>
              </a:spcBef>
              <a:spcAft>
                <a:spcPct val="0"/>
              </a:spcAft>
            </a:pPr>
            <a:endParaRPr lang="en-US" sz="2800">
              <a:solidFill>
                <a:srgbClr val="000000"/>
              </a:solidFill>
              <a:latin typeface="微软雅黑" panose="020B0503020204020204" charset="-122"/>
              <a:ea typeface="微软雅黑" panose="020B0503020204020204" charset="-122"/>
              <a:cs typeface="微软雅黑" panose="020B0503020204020204" charset="-122"/>
              <a:sym typeface="Gill Sans" panose="020B0502020104020203" charset="0"/>
            </a:endParaRPr>
          </a:p>
        </p:txBody>
      </p:sp>
      <p:sp>
        <p:nvSpPr>
          <p:cNvPr id="2" name="Docer搜索：半想象现实   http://chn.docer.com/works/?userid=199927538"/>
          <p:cNvSpPr txBox="1"/>
          <p:nvPr/>
        </p:nvSpPr>
        <p:spPr>
          <a:xfrm>
            <a:off x="2054225" y="3443605"/>
            <a:ext cx="1716405" cy="368300"/>
          </a:xfrm>
          <a:prstGeom prst="rect">
            <a:avLst/>
          </a:prstGeom>
          <a:noFill/>
          <a:effectLst/>
        </p:spPr>
        <p:txBody>
          <a:bodyPr wrap="square" rtlCol="0">
            <a:spAutoFit/>
          </a:bodyPr>
          <a:lstStyle/>
          <a:p>
            <a:pPr algn="l">
              <a:buClrTx/>
              <a:buSzTx/>
              <a:buFontTx/>
            </a:pPr>
            <a:r>
              <a:rPr lang="zh-CN" b="1" dirty="0">
                <a:solidFill>
                  <a:schemeClr val="tx1">
                    <a:lumMod val="75000"/>
                    <a:lumOff val="25000"/>
                  </a:schemeClr>
                </a:solidFill>
                <a:latin typeface="方正四岁半简体" panose="02010600010101010101" charset="-122"/>
                <a:ea typeface="方正四岁半简体" panose="02010600010101010101" charset="-122"/>
                <a:cs typeface="微软雅黑" panose="020B0503020204020204" charset="-122"/>
              </a:rPr>
              <a:t>研究内容</a:t>
            </a: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l="-25000" r="-26000" b="-67000"/>
          </a:stretch>
        </a:blipFill>
        <a:effectLst/>
      </p:bgPr>
    </p:bg>
    <p:spTree>
      <p:nvGrpSpPr>
        <p:cNvPr id="1" name=""/>
        <p:cNvGrpSpPr/>
        <p:nvPr/>
      </p:nvGrpSpPr>
      <p:grpSpPr>
        <a:xfrm>
          <a:off x="0" y="0"/>
          <a:ext cx="0" cy="0"/>
          <a:chOff x="0" y="0"/>
          <a:chExt cx="0" cy="0"/>
        </a:xfrm>
      </p:grpSpPr>
      <p:sp>
        <p:nvSpPr>
          <p:cNvPr id="14" name="Docer搜索：半想象现实   http://chn.docer.com/works/?userid=199927538"/>
          <p:cNvSpPr txBox="1">
            <a:spLocks noChangeArrowheads="1"/>
          </p:cNvSpPr>
          <p:nvPr/>
        </p:nvSpPr>
        <p:spPr bwMode="auto">
          <a:xfrm>
            <a:off x="4453890" y="2575560"/>
            <a:ext cx="328358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r>
              <a:rPr lang="en-US" altLang="zh-CN" sz="3600" dirty="0">
                <a:solidFill>
                  <a:srgbClr val="806795"/>
                </a:solidFill>
                <a:effectLst/>
                <a:latin typeface="方正四岁半简体" panose="02010600010101010101" charset="-122"/>
                <a:ea typeface="方正四岁半简体" panose="02010600010101010101" charset="-122"/>
                <a:cs typeface="+mj-ea"/>
              </a:rPr>
              <a:t>02</a:t>
            </a:r>
          </a:p>
        </p:txBody>
      </p:sp>
      <p:sp>
        <p:nvSpPr>
          <p:cNvPr id="28" name="Docer搜索：半想象现实   http://chn.docer.com/works/?userid=199927538"/>
          <p:cNvSpPr>
            <a:spLocks noGrp="1"/>
          </p:cNvSpPr>
          <p:nvPr/>
        </p:nvSpPr>
        <p:spPr>
          <a:xfrm>
            <a:off x="3284855" y="3220720"/>
            <a:ext cx="5622290" cy="844550"/>
          </a:xfrm>
          <a:prstGeom prst="rect">
            <a:avLst/>
          </a:prstGeom>
        </p:spPr>
        <p:txBody>
          <a:bodyPr vert="horz" lIns="91440" tIns="45720" rIns="91440" bIns="45720" rtlCol="0"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zh-CN" altLang="en-US" sz="4000" dirty="0">
                <a:solidFill>
                  <a:srgbClr val="806795"/>
                </a:solidFill>
                <a:latin typeface="方正清刻本悦宋简体" panose="02000000000000000000" charset="-122"/>
                <a:ea typeface="方正清刻本悦宋简体" panose="02000000000000000000" charset="-122"/>
                <a:cs typeface="华文黑体" panose="02010600040101010101" charset="-122"/>
                <a:sym typeface="+mn-lt"/>
              </a:rPr>
              <a:t>系统分析</a:t>
            </a: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l="-25000" r="-26000" b="-167000"/>
          </a:stretch>
        </a:blipFill>
        <a:effectLst/>
      </p:bgPr>
    </p:bg>
    <p:spTree>
      <p:nvGrpSpPr>
        <p:cNvPr id="1" name=""/>
        <p:cNvGrpSpPr/>
        <p:nvPr/>
      </p:nvGrpSpPr>
      <p:grpSpPr>
        <a:xfrm>
          <a:off x="0" y="0"/>
          <a:ext cx="0" cy="0"/>
          <a:chOff x="0" y="0"/>
          <a:chExt cx="0" cy="0"/>
        </a:xfrm>
      </p:grpSpPr>
      <p:sp>
        <p:nvSpPr>
          <p:cNvPr id="28" name="Docer搜索：半想象现实   http://chn.docer.com/works/?userid=199927538"/>
          <p:cNvSpPr>
            <a:spLocks noGrp="1"/>
          </p:cNvSpPr>
          <p:nvPr/>
        </p:nvSpPr>
        <p:spPr>
          <a:xfrm>
            <a:off x="3284855" y="142875"/>
            <a:ext cx="5622290" cy="844550"/>
          </a:xfrm>
          <a:prstGeom prst="rect">
            <a:avLst/>
          </a:prstGeom>
        </p:spPr>
        <p:txBody>
          <a:bodyPr vert="horz" lIns="91440" tIns="45720" rIns="91440" bIns="45720" rtlCol="0"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zh-CN" altLang="en-US" sz="3200" dirty="0">
                <a:solidFill>
                  <a:srgbClr val="806795"/>
                </a:solidFill>
                <a:latin typeface="方正清刻本悦宋简体" panose="02000000000000000000" charset="-122"/>
                <a:ea typeface="方正清刻本悦宋简体" panose="02000000000000000000" charset="-122"/>
                <a:cs typeface="华文黑体" panose="02010600040101010101" charset="-122"/>
                <a:sym typeface="+mn-lt"/>
              </a:rPr>
              <a:t>系统可行性分析</a:t>
            </a:r>
          </a:p>
        </p:txBody>
      </p:sp>
      <p:sp>
        <p:nvSpPr>
          <p:cNvPr id="21" name="Docer搜索：半想象现实   http://chn.docer.com/works/?userid=199927538"/>
          <p:cNvSpPr/>
          <p:nvPr/>
        </p:nvSpPr>
        <p:spPr>
          <a:xfrm>
            <a:off x="1809750" y="1983166"/>
            <a:ext cx="1126490" cy="1070610"/>
          </a:xfrm>
          <a:prstGeom prst="pentagon">
            <a:avLst/>
          </a:prstGeom>
          <a:solidFill>
            <a:srgbClr val="F59508"/>
          </a:solidFill>
          <a:ln w="25400" cap="flat" cmpd="sng">
            <a:noFill/>
            <a:prstDash val="solid"/>
            <a:miter/>
            <a:headEnd type="none" w="med" len="med"/>
            <a:tailEnd type="none" w="med" len="med"/>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anose="020F050202020403020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charset="0"/>
              </a:defRPr>
            </a:lvl5pPr>
          </a:lstStyle>
          <a:p>
            <a:pPr marL="0" lvl="0" indent="0" algn="ctr" eaLnBrk="1" hangingPunct="1">
              <a:spcBef>
                <a:spcPct val="0"/>
              </a:spcBef>
              <a:buNone/>
            </a:pPr>
            <a:endParaRPr lang="zh-CN" altLang="zh-CN" sz="1800" dirty="0">
              <a:solidFill>
                <a:schemeClr val="tx1">
                  <a:lumMod val="65000"/>
                  <a:lumOff val="35000"/>
                </a:schemeClr>
              </a:solidFill>
              <a:latin typeface="方正四岁半简体" panose="02010600010101010101" charset="-122"/>
              <a:ea typeface="方正四岁半简体" panose="02010600010101010101" charset="-122"/>
              <a:cs typeface="微软雅黑" panose="020B0503020204020204" charset="-122"/>
              <a:sym typeface="宋体" panose="02010600030101010101" pitchFamily="2" charset="-122"/>
            </a:endParaRPr>
          </a:p>
        </p:txBody>
      </p:sp>
      <p:sp>
        <p:nvSpPr>
          <p:cNvPr id="22" name="Docer搜索：半想象现实   http://chn.docer.com/works/?userid=199927538"/>
          <p:cNvSpPr>
            <a:spLocks noEditPoints="1"/>
          </p:cNvSpPr>
          <p:nvPr/>
        </p:nvSpPr>
        <p:spPr>
          <a:xfrm>
            <a:off x="2073607" y="2248199"/>
            <a:ext cx="657060" cy="656871"/>
          </a:xfrm>
          <a:custGeom>
            <a:avLst/>
            <a:gdLst>
              <a:gd name="txL" fmla="*/ 0 w 411"/>
              <a:gd name="txT" fmla="*/ 0 h 412"/>
              <a:gd name="txR" fmla="*/ 411 w 411"/>
              <a:gd name="txB" fmla="*/ 412 h 412"/>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chemeClr val="bg1"/>
          </a:solidFill>
          <a:ln w="9525">
            <a:noFill/>
          </a:ln>
        </p:spPr>
        <p:txBody>
          <a:bodyPr/>
          <a:lstStyle/>
          <a:p>
            <a:endParaRPr lang="zh-CN" altLang="en-US" dirty="0">
              <a:solidFill>
                <a:schemeClr val="tx1">
                  <a:lumMod val="65000"/>
                  <a:lumOff val="35000"/>
                </a:schemeClr>
              </a:solidFill>
              <a:latin typeface="方正四岁半简体" panose="02010600010101010101" charset="-122"/>
              <a:ea typeface="方正四岁半简体" panose="02010600010101010101" charset="-122"/>
              <a:cs typeface="微软雅黑" panose="020B0503020204020204" charset="-122"/>
            </a:endParaRPr>
          </a:p>
        </p:txBody>
      </p:sp>
      <p:sp>
        <p:nvSpPr>
          <p:cNvPr id="27" name="Docer搜索：半想象现实   http://chn.docer.com/works/?userid=199927538"/>
          <p:cNvSpPr/>
          <p:nvPr/>
        </p:nvSpPr>
        <p:spPr>
          <a:xfrm>
            <a:off x="6887845" y="2040951"/>
            <a:ext cx="1126490" cy="1073150"/>
          </a:xfrm>
          <a:prstGeom prst="pentagon">
            <a:avLst/>
          </a:prstGeom>
          <a:solidFill>
            <a:srgbClr val="A22318"/>
          </a:solidFill>
          <a:ln w="25400" cap="flat" cmpd="sng">
            <a:noFill/>
            <a:prstDash val="solid"/>
            <a:miter/>
            <a:headEnd type="none" w="med" len="med"/>
            <a:tailEnd type="none" w="med" len="med"/>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anose="020F050202020403020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charset="0"/>
              </a:defRPr>
            </a:lvl5pPr>
          </a:lstStyle>
          <a:p>
            <a:pPr marL="0" lvl="0" indent="0" algn="ctr" eaLnBrk="1" hangingPunct="1">
              <a:spcBef>
                <a:spcPct val="0"/>
              </a:spcBef>
              <a:buNone/>
            </a:pPr>
            <a:endParaRPr lang="zh-CN" altLang="zh-CN" sz="1800" dirty="0">
              <a:solidFill>
                <a:schemeClr val="tx1">
                  <a:lumMod val="65000"/>
                  <a:lumOff val="35000"/>
                </a:schemeClr>
              </a:solidFill>
              <a:latin typeface="方正四岁半简体" panose="02010600010101010101" charset="-122"/>
              <a:ea typeface="方正四岁半简体" panose="02010600010101010101" charset="-122"/>
              <a:cs typeface="微软雅黑" panose="020B0503020204020204" charset="-122"/>
              <a:sym typeface="宋体" panose="02010600030101010101" pitchFamily="2" charset="-122"/>
            </a:endParaRPr>
          </a:p>
        </p:txBody>
      </p:sp>
      <p:sp>
        <p:nvSpPr>
          <p:cNvPr id="2" name="Docer搜索：半想象现实   http://chn.docer.com/works/?userid=199927538"/>
          <p:cNvSpPr>
            <a:spLocks noEditPoints="1"/>
          </p:cNvSpPr>
          <p:nvPr/>
        </p:nvSpPr>
        <p:spPr>
          <a:xfrm>
            <a:off x="7173615" y="2381632"/>
            <a:ext cx="554881" cy="554894"/>
          </a:xfrm>
          <a:custGeom>
            <a:avLst/>
            <a:gdLst>
              <a:gd name="txL" fmla="*/ 0 w 347"/>
              <a:gd name="txT" fmla="*/ 0 h 347"/>
              <a:gd name="txR" fmla="*/ 347 w 347"/>
              <a:gd name="txB" fmla="*/ 347 h 347"/>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347" h="347">
                <a:moveTo>
                  <a:pt x="174" y="0"/>
                </a:moveTo>
                <a:cubicBezTo>
                  <a:pt x="78" y="0"/>
                  <a:pt x="0" y="78"/>
                  <a:pt x="0" y="174"/>
                </a:cubicBezTo>
                <a:cubicBezTo>
                  <a:pt x="0" y="269"/>
                  <a:pt x="78" y="347"/>
                  <a:pt x="174" y="347"/>
                </a:cubicBezTo>
                <a:cubicBezTo>
                  <a:pt x="269" y="347"/>
                  <a:pt x="347" y="269"/>
                  <a:pt x="347" y="174"/>
                </a:cubicBezTo>
                <a:cubicBezTo>
                  <a:pt x="347" y="78"/>
                  <a:pt x="269" y="0"/>
                  <a:pt x="174" y="0"/>
                </a:cubicBezTo>
                <a:close/>
                <a:moveTo>
                  <a:pt x="332" y="166"/>
                </a:moveTo>
                <a:cubicBezTo>
                  <a:pt x="283" y="166"/>
                  <a:pt x="283" y="166"/>
                  <a:pt x="283" y="166"/>
                </a:cubicBezTo>
                <a:cubicBezTo>
                  <a:pt x="281" y="107"/>
                  <a:pt x="261" y="55"/>
                  <a:pt x="231" y="26"/>
                </a:cubicBezTo>
                <a:cubicBezTo>
                  <a:pt x="288" y="48"/>
                  <a:pt x="329" y="102"/>
                  <a:pt x="332" y="166"/>
                </a:cubicBezTo>
                <a:close/>
                <a:moveTo>
                  <a:pt x="174" y="332"/>
                </a:moveTo>
                <a:cubicBezTo>
                  <a:pt x="165" y="330"/>
                  <a:pt x="148" y="277"/>
                  <a:pt x="147" y="181"/>
                </a:cubicBezTo>
                <a:cubicBezTo>
                  <a:pt x="200" y="181"/>
                  <a:pt x="200" y="181"/>
                  <a:pt x="200" y="181"/>
                </a:cubicBezTo>
                <a:cubicBezTo>
                  <a:pt x="199" y="277"/>
                  <a:pt x="183" y="330"/>
                  <a:pt x="174" y="332"/>
                </a:cubicBezTo>
                <a:close/>
                <a:moveTo>
                  <a:pt x="147" y="166"/>
                </a:moveTo>
                <a:cubicBezTo>
                  <a:pt x="148" y="70"/>
                  <a:pt x="165" y="17"/>
                  <a:pt x="174" y="15"/>
                </a:cubicBezTo>
                <a:cubicBezTo>
                  <a:pt x="174" y="15"/>
                  <a:pt x="174" y="15"/>
                  <a:pt x="174" y="15"/>
                </a:cubicBezTo>
                <a:cubicBezTo>
                  <a:pt x="183" y="17"/>
                  <a:pt x="199" y="70"/>
                  <a:pt x="200" y="166"/>
                </a:cubicBezTo>
                <a:lnTo>
                  <a:pt x="147" y="166"/>
                </a:lnTo>
                <a:close/>
                <a:moveTo>
                  <a:pt x="153" y="19"/>
                </a:moveTo>
                <a:cubicBezTo>
                  <a:pt x="138" y="51"/>
                  <a:pt x="133" y="118"/>
                  <a:pt x="133" y="166"/>
                </a:cubicBezTo>
                <a:cubicBezTo>
                  <a:pt x="79" y="166"/>
                  <a:pt x="79" y="166"/>
                  <a:pt x="79" y="166"/>
                </a:cubicBezTo>
                <a:cubicBezTo>
                  <a:pt x="81" y="94"/>
                  <a:pt x="112" y="34"/>
                  <a:pt x="153" y="19"/>
                </a:cubicBezTo>
                <a:close/>
                <a:moveTo>
                  <a:pt x="133" y="181"/>
                </a:moveTo>
                <a:cubicBezTo>
                  <a:pt x="133" y="229"/>
                  <a:pt x="138" y="296"/>
                  <a:pt x="153" y="329"/>
                </a:cubicBezTo>
                <a:cubicBezTo>
                  <a:pt x="112" y="313"/>
                  <a:pt x="81" y="254"/>
                  <a:pt x="79" y="181"/>
                </a:cubicBezTo>
                <a:lnTo>
                  <a:pt x="133" y="181"/>
                </a:lnTo>
                <a:close/>
                <a:moveTo>
                  <a:pt x="194" y="329"/>
                </a:moveTo>
                <a:cubicBezTo>
                  <a:pt x="209" y="296"/>
                  <a:pt x="214" y="229"/>
                  <a:pt x="215" y="181"/>
                </a:cubicBezTo>
                <a:cubicBezTo>
                  <a:pt x="268" y="181"/>
                  <a:pt x="268" y="181"/>
                  <a:pt x="268" y="181"/>
                </a:cubicBezTo>
                <a:cubicBezTo>
                  <a:pt x="266" y="254"/>
                  <a:pt x="235" y="313"/>
                  <a:pt x="194" y="329"/>
                </a:cubicBezTo>
                <a:close/>
                <a:moveTo>
                  <a:pt x="215" y="166"/>
                </a:moveTo>
                <a:cubicBezTo>
                  <a:pt x="214" y="118"/>
                  <a:pt x="209" y="51"/>
                  <a:pt x="194" y="19"/>
                </a:cubicBezTo>
                <a:cubicBezTo>
                  <a:pt x="235" y="34"/>
                  <a:pt x="266" y="94"/>
                  <a:pt x="268" y="166"/>
                </a:cubicBezTo>
                <a:lnTo>
                  <a:pt x="215" y="166"/>
                </a:lnTo>
                <a:close/>
                <a:moveTo>
                  <a:pt x="117" y="26"/>
                </a:moveTo>
                <a:cubicBezTo>
                  <a:pt x="87" y="55"/>
                  <a:pt x="66" y="107"/>
                  <a:pt x="64" y="166"/>
                </a:cubicBezTo>
                <a:cubicBezTo>
                  <a:pt x="15" y="166"/>
                  <a:pt x="15" y="166"/>
                  <a:pt x="15" y="166"/>
                </a:cubicBezTo>
                <a:cubicBezTo>
                  <a:pt x="18" y="102"/>
                  <a:pt x="59" y="48"/>
                  <a:pt x="117" y="26"/>
                </a:cubicBezTo>
                <a:close/>
                <a:moveTo>
                  <a:pt x="15" y="181"/>
                </a:moveTo>
                <a:cubicBezTo>
                  <a:pt x="64" y="181"/>
                  <a:pt x="64" y="181"/>
                  <a:pt x="64" y="181"/>
                </a:cubicBezTo>
                <a:cubicBezTo>
                  <a:pt x="66" y="241"/>
                  <a:pt x="87" y="292"/>
                  <a:pt x="117" y="322"/>
                </a:cubicBezTo>
                <a:cubicBezTo>
                  <a:pt x="59" y="300"/>
                  <a:pt x="18" y="245"/>
                  <a:pt x="15" y="181"/>
                </a:cubicBezTo>
                <a:close/>
                <a:moveTo>
                  <a:pt x="231" y="322"/>
                </a:moveTo>
                <a:cubicBezTo>
                  <a:pt x="261" y="292"/>
                  <a:pt x="281" y="241"/>
                  <a:pt x="283" y="181"/>
                </a:cubicBezTo>
                <a:cubicBezTo>
                  <a:pt x="332" y="181"/>
                  <a:pt x="332" y="181"/>
                  <a:pt x="332" y="181"/>
                </a:cubicBezTo>
                <a:cubicBezTo>
                  <a:pt x="329" y="245"/>
                  <a:pt x="288" y="300"/>
                  <a:pt x="231" y="322"/>
                </a:cubicBezTo>
                <a:close/>
              </a:path>
            </a:pathLst>
          </a:custGeom>
          <a:solidFill>
            <a:schemeClr val="bg1"/>
          </a:solidFill>
          <a:ln w="9525">
            <a:noFill/>
          </a:ln>
        </p:spPr>
        <p:txBody>
          <a:bodyPr/>
          <a:lstStyle/>
          <a:p>
            <a:endParaRPr lang="zh-CN" altLang="en-US" dirty="0">
              <a:solidFill>
                <a:schemeClr val="tx1">
                  <a:lumMod val="65000"/>
                  <a:lumOff val="35000"/>
                </a:schemeClr>
              </a:solidFill>
              <a:latin typeface="方正四岁半简体" panose="02010600010101010101" charset="-122"/>
              <a:ea typeface="方正四岁半简体" panose="02010600010101010101" charset="-122"/>
              <a:cs typeface="微软雅黑" panose="020B0503020204020204" charset="-122"/>
            </a:endParaRPr>
          </a:p>
        </p:txBody>
      </p:sp>
      <p:sp>
        <p:nvSpPr>
          <p:cNvPr id="30" name="Docer搜索：半想象现实   http://chn.docer.com/works/?userid=199927538"/>
          <p:cNvSpPr/>
          <p:nvPr/>
        </p:nvSpPr>
        <p:spPr>
          <a:xfrm>
            <a:off x="4585970" y="3999291"/>
            <a:ext cx="1126490" cy="1070610"/>
          </a:xfrm>
          <a:prstGeom prst="pentagon">
            <a:avLst/>
          </a:prstGeom>
          <a:solidFill>
            <a:srgbClr val="0B5F92"/>
          </a:solidFill>
          <a:ln w="25400" cap="flat" cmpd="sng">
            <a:noFill/>
            <a:prstDash val="solid"/>
            <a:miter/>
            <a:headEnd type="none" w="med" len="med"/>
            <a:tailEnd type="none" w="med" len="med"/>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anose="020F050202020403020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charset="0"/>
              </a:defRPr>
            </a:lvl5pPr>
          </a:lstStyle>
          <a:p>
            <a:pPr marL="0" lvl="0" indent="0" algn="ctr" eaLnBrk="1" hangingPunct="1">
              <a:spcBef>
                <a:spcPct val="0"/>
              </a:spcBef>
              <a:buNone/>
            </a:pPr>
            <a:endParaRPr lang="zh-CN" altLang="zh-CN" sz="1800" dirty="0">
              <a:solidFill>
                <a:schemeClr val="tx1">
                  <a:lumMod val="65000"/>
                  <a:lumOff val="35000"/>
                </a:schemeClr>
              </a:solidFill>
              <a:latin typeface="方正四岁半简体" panose="02010600010101010101" charset="-122"/>
              <a:ea typeface="方正四岁半简体" panose="02010600010101010101" charset="-122"/>
              <a:cs typeface="微软雅黑" panose="020B0503020204020204" charset="-122"/>
              <a:sym typeface="宋体" panose="02010600030101010101" pitchFamily="2" charset="-122"/>
            </a:endParaRPr>
          </a:p>
        </p:txBody>
      </p:sp>
      <p:sp>
        <p:nvSpPr>
          <p:cNvPr id="31" name="Docer搜索：半想象现实   http://chn.docer.com/works/?userid=199927538"/>
          <p:cNvSpPr>
            <a:spLocks noEditPoints="1"/>
          </p:cNvSpPr>
          <p:nvPr/>
        </p:nvSpPr>
        <p:spPr>
          <a:xfrm>
            <a:off x="4819966" y="4308453"/>
            <a:ext cx="659768" cy="451640"/>
          </a:xfrm>
          <a:custGeom>
            <a:avLst/>
            <a:gdLst>
              <a:gd name="txL" fmla="*/ 0 w 413"/>
              <a:gd name="txT" fmla="*/ 0 h 283"/>
              <a:gd name="txR" fmla="*/ 413 w 413"/>
              <a:gd name="txB" fmla="*/ 283 h 283"/>
            </a:gdLst>
            <a:ahLst/>
            <a:cxnLst>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413" h="283">
                <a:moveTo>
                  <a:pt x="340" y="283"/>
                </a:moveTo>
                <a:cubicBezTo>
                  <a:pt x="73" y="283"/>
                  <a:pt x="73" y="283"/>
                  <a:pt x="73" y="283"/>
                </a:cubicBezTo>
                <a:cubicBezTo>
                  <a:pt x="73" y="283"/>
                  <a:pt x="72" y="283"/>
                  <a:pt x="72" y="283"/>
                </a:cubicBezTo>
                <a:cubicBezTo>
                  <a:pt x="32" y="282"/>
                  <a:pt x="0" y="249"/>
                  <a:pt x="0" y="209"/>
                </a:cubicBezTo>
                <a:cubicBezTo>
                  <a:pt x="0" y="169"/>
                  <a:pt x="31" y="137"/>
                  <a:pt x="70" y="135"/>
                </a:cubicBezTo>
                <a:cubicBezTo>
                  <a:pt x="67" y="126"/>
                  <a:pt x="66" y="117"/>
                  <a:pt x="66" y="107"/>
                </a:cubicBezTo>
                <a:cubicBezTo>
                  <a:pt x="66" y="48"/>
                  <a:pt x="114" y="0"/>
                  <a:pt x="173" y="0"/>
                </a:cubicBezTo>
                <a:cubicBezTo>
                  <a:pt x="217" y="0"/>
                  <a:pt x="257" y="27"/>
                  <a:pt x="273" y="69"/>
                </a:cubicBezTo>
                <a:cubicBezTo>
                  <a:pt x="273" y="69"/>
                  <a:pt x="273" y="69"/>
                  <a:pt x="273" y="69"/>
                </a:cubicBezTo>
                <a:cubicBezTo>
                  <a:pt x="311" y="69"/>
                  <a:pt x="343" y="98"/>
                  <a:pt x="346" y="135"/>
                </a:cubicBezTo>
                <a:cubicBezTo>
                  <a:pt x="384" y="139"/>
                  <a:pt x="413" y="171"/>
                  <a:pt x="413" y="209"/>
                </a:cubicBezTo>
                <a:cubicBezTo>
                  <a:pt x="413" y="249"/>
                  <a:pt x="381" y="282"/>
                  <a:pt x="341" y="283"/>
                </a:cubicBezTo>
                <a:cubicBezTo>
                  <a:pt x="340" y="283"/>
                  <a:pt x="340" y="283"/>
                  <a:pt x="340" y="283"/>
                </a:cubicBezTo>
                <a:close/>
                <a:moveTo>
                  <a:pt x="73" y="268"/>
                </a:moveTo>
                <a:cubicBezTo>
                  <a:pt x="339" y="268"/>
                  <a:pt x="339" y="268"/>
                  <a:pt x="339" y="268"/>
                </a:cubicBezTo>
                <a:cubicBezTo>
                  <a:pt x="339" y="268"/>
                  <a:pt x="340" y="268"/>
                  <a:pt x="340" y="268"/>
                </a:cubicBezTo>
                <a:cubicBezTo>
                  <a:pt x="372" y="268"/>
                  <a:pt x="398" y="241"/>
                  <a:pt x="398" y="209"/>
                </a:cubicBezTo>
                <a:cubicBezTo>
                  <a:pt x="398" y="176"/>
                  <a:pt x="372" y="150"/>
                  <a:pt x="339" y="150"/>
                </a:cubicBezTo>
                <a:cubicBezTo>
                  <a:pt x="335" y="150"/>
                  <a:pt x="332" y="146"/>
                  <a:pt x="332" y="142"/>
                </a:cubicBezTo>
                <a:cubicBezTo>
                  <a:pt x="332" y="110"/>
                  <a:pt x="305" y="83"/>
                  <a:pt x="273" y="83"/>
                </a:cubicBezTo>
                <a:cubicBezTo>
                  <a:pt x="271" y="83"/>
                  <a:pt x="270" y="83"/>
                  <a:pt x="268" y="84"/>
                </a:cubicBezTo>
                <a:cubicBezTo>
                  <a:pt x="265" y="84"/>
                  <a:pt x="262" y="82"/>
                  <a:pt x="261" y="79"/>
                </a:cubicBezTo>
                <a:cubicBezTo>
                  <a:pt x="248" y="40"/>
                  <a:pt x="213" y="15"/>
                  <a:pt x="173" y="15"/>
                </a:cubicBezTo>
                <a:cubicBezTo>
                  <a:pt x="122" y="15"/>
                  <a:pt x="81" y="56"/>
                  <a:pt x="81" y="107"/>
                </a:cubicBezTo>
                <a:cubicBezTo>
                  <a:pt x="81" y="118"/>
                  <a:pt x="83" y="129"/>
                  <a:pt x="87" y="140"/>
                </a:cubicBezTo>
                <a:cubicBezTo>
                  <a:pt x="88" y="142"/>
                  <a:pt x="87" y="145"/>
                  <a:pt x="86" y="147"/>
                </a:cubicBezTo>
                <a:cubicBezTo>
                  <a:pt x="84" y="149"/>
                  <a:pt x="82" y="150"/>
                  <a:pt x="79" y="150"/>
                </a:cubicBezTo>
                <a:cubicBezTo>
                  <a:pt x="77" y="150"/>
                  <a:pt x="75" y="150"/>
                  <a:pt x="73" y="150"/>
                </a:cubicBezTo>
                <a:cubicBezTo>
                  <a:pt x="41" y="150"/>
                  <a:pt x="14" y="176"/>
                  <a:pt x="14" y="209"/>
                </a:cubicBezTo>
                <a:cubicBezTo>
                  <a:pt x="14" y="241"/>
                  <a:pt x="41" y="268"/>
                  <a:pt x="73" y="268"/>
                </a:cubicBezTo>
                <a:cubicBezTo>
                  <a:pt x="73" y="268"/>
                  <a:pt x="73" y="268"/>
                  <a:pt x="73" y="268"/>
                </a:cubicBezTo>
                <a:close/>
              </a:path>
            </a:pathLst>
          </a:custGeom>
          <a:solidFill>
            <a:schemeClr val="bg1"/>
          </a:solidFill>
          <a:ln w="9525">
            <a:solidFill>
              <a:schemeClr val="bg1"/>
            </a:solidFill>
          </a:ln>
        </p:spPr>
        <p:txBody>
          <a:bodyPr/>
          <a:lstStyle/>
          <a:p>
            <a:endParaRPr lang="zh-CN" altLang="en-US" dirty="0">
              <a:solidFill>
                <a:schemeClr val="tx1">
                  <a:lumMod val="65000"/>
                  <a:lumOff val="35000"/>
                </a:schemeClr>
              </a:solidFill>
              <a:latin typeface="方正四岁半简体" panose="02010600010101010101" charset="-122"/>
              <a:ea typeface="方正四岁半简体" panose="02010600010101010101" charset="-122"/>
              <a:cs typeface="微软雅黑" panose="020B0503020204020204" charset="-122"/>
            </a:endParaRPr>
          </a:p>
        </p:txBody>
      </p:sp>
      <p:cxnSp>
        <p:nvCxnSpPr>
          <p:cNvPr id="32" name="Docer搜索：半想象现实   http://chn.docer.com/works/?userid=199927538"/>
          <p:cNvCxnSpPr>
            <a:endCxn id="30" idx="1"/>
          </p:cNvCxnSpPr>
          <p:nvPr/>
        </p:nvCxnSpPr>
        <p:spPr>
          <a:xfrm>
            <a:off x="2712085" y="3053715"/>
            <a:ext cx="1864360" cy="1354455"/>
          </a:xfrm>
          <a:prstGeom prst="line">
            <a:avLst/>
          </a:prstGeom>
          <a:ln w="9525" cap="flat" cmpd="sng">
            <a:solidFill>
              <a:srgbClr val="806795"/>
            </a:solidFill>
            <a:prstDash val="dash"/>
            <a:headEnd type="none" w="med" len="med"/>
            <a:tailEnd type="none" w="med" len="med"/>
          </a:ln>
        </p:spPr>
      </p:cxnSp>
      <p:cxnSp>
        <p:nvCxnSpPr>
          <p:cNvPr id="33" name="Docer搜索：半想象现实   http://chn.docer.com/works/?userid=199927538"/>
          <p:cNvCxnSpPr>
            <a:stCxn id="27" idx="2"/>
            <a:endCxn id="30" idx="5"/>
          </p:cNvCxnSpPr>
          <p:nvPr/>
        </p:nvCxnSpPr>
        <p:spPr>
          <a:xfrm flipH="1">
            <a:off x="5702935" y="3114040"/>
            <a:ext cx="1390650" cy="1294130"/>
          </a:xfrm>
          <a:prstGeom prst="line">
            <a:avLst/>
          </a:prstGeom>
          <a:ln w="9525" cap="flat" cmpd="sng">
            <a:solidFill>
              <a:srgbClr val="806795"/>
            </a:solidFill>
            <a:prstDash val="dash"/>
            <a:headEnd type="none" w="med" len="med"/>
            <a:tailEnd type="none" w="med" len="med"/>
          </a:ln>
        </p:spPr>
      </p:cxnSp>
      <p:sp>
        <p:nvSpPr>
          <p:cNvPr id="3" name="Docer搜索：半想象现实   http://chn.docer.com/works/?userid=199927538"/>
          <p:cNvSpPr txBox="1"/>
          <p:nvPr/>
        </p:nvSpPr>
        <p:spPr>
          <a:xfrm>
            <a:off x="3031490" y="1879600"/>
            <a:ext cx="2230120" cy="368300"/>
          </a:xfrm>
          <a:prstGeom prst="rect">
            <a:avLst/>
          </a:prstGeom>
          <a:noFill/>
          <a:effectLst/>
        </p:spPr>
        <p:txBody>
          <a:bodyPr wrap="square" rtlCol="0">
            <a:spAutoFit/>
          </a:bodyPr>
          <a:lstStyle/>
          <a:p>
            <a:pPr algn="l"/>
            <a:r>
              <a:rPr lang="zh-CN" altLang="en-US" b="1" dirty="0">
                <a:solidFill>
                  <a:prstClr val="black">
                    <a:lumMod val="75000"/>
                    <a:lumOff val="25000"/>
                  </a:prstClr>
                </a:solidFill>
                <a:latin typeface="方正四岁半简体" panose="02010600010101010101" charset="-122"/>
                <a:ea typeface="方正四岁半简体" panose="02010600010101010101" charset="-122"/>
                <a:cs typeface="微软雅黑" panose="020B0503020204020204" charset="-122"/>
              </a:rPr>
              <a:t>技术可行性</a:t>
            </a:r>
          </a:p>
        </p:txBody>
      </p:sp>
      <p:sp>
        <p:nvSpPr>
          <p:cNvPr id="23" name="Docer搜索：半想象现实   http://chn.docer.com/works/?userid=199927538"/>
          <p:cNvSpPr txBox="1"/>
          <p:nvPr/>
        </p:nvSpPr>
        <p:spPr>
          <a:xfrm>
            <a:off x="3031490" y="2249170"/>
            <a:ext cx="3856990" cy="929640"/>
          </a:xfrm>
          <a:prstGeom prst="rect">
            <a:avLst/>
          </a:prstGeom>
          <a:noFill/>
          <a:effectLst/>
        </p:spPr>
        <p:txBody>
          <a:bodyPr wrap="square" rtlCol="0">
            <a:spAutoFit/>
          </a:bodyPr>
          <a:lstStyle/>
          <a:p>
            <a:pPr algn="l">
              <a:lnSpc>
                <a:spcPct val="130000"/>
              </a:lnSpc>
            </a:pPr>
            <a:r>
              <a:rPr lang="en-US" altLang="zh-CN" sz="1400" dirty="0" err="1">
                <a:solidFill>
                  <a:prstClr val="black">
                    <a:lumMod val="75000"/>
                    <a:lumOff val="25000"/>
                  </a:prstClr>
                </a:solidFill>
                <a:latin typeface="方正四岁半简体" panose="02010600010101010101" charset="-122"/>
                <a:ea typeface="方正四岁半简体" panose="02010600010101010101" charset="-122"/>
                <a:cs typeface="微软雅黑" panose="020B0503020204020204" charset="-122"/>
              </a:rPr>
              <a:t>Java语言+MySQL数据库+Srping</a:t>
            </a:r>
            <a:r>
              <a:rPr lang="zh-CN" altLang="en-US" sz="1400" dirty="0">
                <a:solidFill>
                  <a:prstClr val="black">
                    <a:lumMod val="75000"/>
                    <a:lumOff val="25000"/>
                  </a:prstClr>
                </a:solidFill>
                <a:latin typeface="方正四岁半简体" panose="02010600010101010101" charset="-122"/>
                <a:ea typeface="方正四岁半简体" panose="02010600010101010101" charset="-122"/>
                <a:cs typeface="微软雅黑" panose="020B0503020204020204" charset="-122"/>
              </a:rPr>
              <a:t>全家桶。系统前台使用是</a:t>
            </a:r>
            <a:r>
              <a:rPr lang="en-US" altLang="zh-CN" sz="1400" dirty="0" err="1">
                <a:solidFill>
                  <a:prstClr val="black">
                    <a:lumMod val="75000"/>
                    <a:lumOff val="25000"/>
                  </a:prstClr>
                </a:solidFill>
                <a:latin typeface="方正四岁半简体" panose="02010600010101010101" charset="-122"/>
                <a:ea typeface="方正四岁半简体" panose="02010600010101010101" charset="-122"/>
                <a:cs typeface="微软雅黑" panose="020B0503020204020204" charset="-122"/>
              </a:rPr>
              <a:t>Vue+JS</a:t>
            </a:r>
            <a:r>
              <a:rPr lang="zh-CN" altLang="en-US" sz="1400" dirty="0">
                <a:solidFill>
                  <a:prstClr val="black">
                    <a:lumMod val="75000"/>
                    <a:lumOff val="25000"/>
                  </a:prstClr>
                </a:solidFill>
                <a:latin typeface="方正四岁半简体" panose="02010600010101010101" charset="-122"/>
                <a:ea typeface="方正四岁半简体" panose="02010600010101010101" charset="-122"/>
                <a:cs typeface="微软雅黑" panose="020B0503020204020204" charset="-122"/>
              </a:rPr>
              <a:t>进行页面的搭建，后台使用</a:t>
            </a:r>
            <a:r>
              <a:rPr lang="en-US" altLang="zh-CN" sz="1400" dirty="0">
                <a:solidFill>
                  <a:prstClr val="black">
                    <a:lumMod val="75000"/>
                    <a:lumOff val="25000"/>
                  </a:prstClr>
                </a:solidFill>
                <a:latin typeface="方正四岁半简体" panose="02010600010101010101" charset="-122"/>
                <a:ea typeface="方正四岁半简体" panose="02010600010101010101" charset="-122"/>
                <a:cs typeface="微软雅黑" panose="020B0503020204020204" charset="-122"/>
              </a:rPr>
              <a:t>Java</a:t>
            </a:r>
            <a:r>
              <a:rPr lang="zh-CN" altLang="en-US" sz="1400" dirty="0">
                <a:solidFill>
                  <a:prstClr val="black">
                    <a:lumMod val="75000"/>
                    <a:lumOff val="25000"/>
                  </a:prstClr>
                </a:solidFill>
                <a:latin typeface="方正四岁半简体" panose="02010600010101010101" charset="-122"/>
                <a:ea typeface="方正四岁半简体" panose="02010600010101010101" charset="-122"/>
                <a:cs typeface="微软雅黑" panose="020B0503020204020204" charset="-122"/>
              </a:rPr>
              <a:t>语言提供接口。</a:t>
            </a:r>
          </a:p>
        </p:txBody>
      </p:sp>
      <p:sp>
        <p:nvSpPr>
          <p:cNvPr id="4" name="Docer搜索：半想象现实   http://chn.docer.com/works/?userid=199927538"/>
          <p:cNvSpPr txBox="1"/>
          <p:nvPr/>
        </p:nvSpPr>
        <p:spPr>
          <a:xfrm>
            <a:off x="8018780" y="1880235"/>
            <a:ext cx="2230120" cy="368300"/>
          </a:xfrm>
          <a:prstGeom prst="rect">
            <a:avLst/>
          </a:prstGeom>
          <a:noFill/>
          <a:effectLst/>
        </p:spPr>
        <p:txBody>
          <a:bodyPr wrap="square" rtlCol="0">
            <a:spAutoFit/>
          </a:bodyPr>
          <a:lstStyle/>
          <a:p>
            <a:pPr algn="l"/>
            <a:r>
              <a:rPr lang="zh-CN" altLang="en-US" b="1" dirty="0">
                <a:solidFill>
                  <a:prstClr val="black">
                    <a:lumMod val="75000"/>
                    <a:lumOff val="25000"/>
                  </a:prstClr>
                </a:solidFill>
                <a:latin typeface="方正四岁半简体" panose="02010600010101010101" charset="-122"/>
                <a:ea typeface="方正四岁半简体" panose="02010600010101010101" charset="-122"/>
                <a:cs typeface="微软雅黑" panose="020B0503020204020204" charset="-122"/>
              </a:rPr>
              <a:t>经济可行性</a:t>
            </a:r>
          </a:p>
        </p:txBody>
      </p:sp>
      <p:sp>
        <p:nvSpPr>
          <p:cNvPr id="5" name="Docer搜索：半想象现实   http://chn.docer.com/works/?userid=199927538"/>
          <p:cNvSpPr txBox="1"/>
          <p:nvPr/>
        </p:nvSpPr>
        <p:spPr>
          <a:xfrm>
            <a:off x="8018780" y="2249170"/>
            <a:ext cx="2947035" cy="929640"/>
          </a:xfrm>
          <a:prstGeom prst="rect">
            <a:avLst/>
          </a:prstGeom>
          <a:noFill/>
          <a:effectLst/>
        </p:spPr>
        <p:txBody>
          <a:bodyPr wrap="square" rtlCol="0">
            <a:spAutoFit/>
          </a:bodyPr>
          <a:lstStyle/>
          <a:p>
            <a:pPr algn="l">
              <a:lnSpc>
                <a:spcPct val="130000"/>
              </a:lnSpc>
            </a:pPr>
            <a:r>
              <a:rPr lang="en-US" altLang="zh-CN" sz="1400" dirty="0">
                <a:solidFill>
                  <a:prstClr val="black">
                    <a:lumMod val="75000"/>
                    <a:lumOff val="25000"/>
                  </a:prstClr>
                </a:solidFill>
                <a:latin typeface="方正四岁半简体" panose="02010600010101010101" charset="-122"/>
                <a:ea typeface="方正四岁半简体" panose="02010600010101010101" charset="-122"/>
                <a:cs typeface="微软雅黑" panose="020B0503020204020204" charset="-122"/>
              </a:rPr>
              <a:t>此系统的开发简单快捷，不许要过多的布置和经验，只需满足相应的技术要求</a:t>
            </a:r>
            <a:r>
              <a:rPr lang="zh-CN" altLang="en-US" sz="1400" dirty="0">
                <a:solidFill>
                  <a:prstClr val="black">
                    <a:lumMod val="75000"/>
                    <a:lumOff val="25000"/>
                  </a:prstClr>
                </a:solidFill>
                <a:latin typeface="方正四岁半简体" panose="02010600010101010101" charset="-122"/>
                <a:ea typeface="方正四岁半简体" panose="02010600010101010101" charset="-122"/>
                <a:cs typeface="微软雅黑" panose="020B0503020204020204" charset="-122"/>
              </a:rPr>
              <a:t>。</a:t>
            </a:r>
          </a:p>
        </p:txBody>
      </p:sp>
      <p:sp>
        <p:nvSpPr>
          <p:cNvPr id="8" name="Docer搜索：半想象现实   http://chn.docer.com/works/?userid=199927538"/>
          <p:cNvSpPr txBox="1"/>
          <p:nvPr/>
        </p:nvSpPr>
        <p:spPr>
          <a:xfrm>
            <a:off x="3571875" y="5211445"/>
            <a:ext cx="2230120" cy="368300"/>
          </a:xfrm>
          <a:prstGeom prst="rect">
            <a:avLst/>
          </a:prstGeom>
          <a:noFill/>
          <a:effectLst/>
        </p:spPr>
        <p:txBody>
          <a:bodyPr wrap="square" rtlCol="0">
            <a:spAutoFit/>
          </a:bodyPr>
          <a:lstStyle/>
          <a:p>
            <a:pPr algn="r"/>
            <a:r>
              <a:rPr lang="zh-CN" altLang="en-US" b="1" dirty="0">
                <a:solidFill>
                  <a:prstClr val="black">
                    <a:lumMod val="75000"/>
                    <a:lumOff val="25000"/>
                  </a:prstClr>
                </a:solidFill>
                <a:latin typeface="方正四岁半简体" panose="02010600010101010101" charset="-122"/>
                <a:ea typeface="方正四岁半简体" panose="02010600010101010101" charset="-122"/>
                <a:cs typeface="微软雅黑" panose="020B0503020204020204" charset="-122"/>
              </a:rPr>
              <a:t>运行可行性</a:t>
            </a:r>
          </a:p>
        </p:txBody>
      </p:sp>
      <p:sp>
        <p:nvSpPr>
          <p:cNvPr id="9" name="Docer搜索：半想象现实   http://chn.docer.com/works/?userid=199927538"/>
          <p:cNvSpPr txBox="1"/>
          <p:nvPr/>
        </p:nvSpPr>
        <p:spPr>
          <a:xfrm>
            <a:off x="3571875" y="5580380"/>
            <a:ext cx="3601085" cy="650240"/>
          </a:xfrm>
          <a:prstGeom prst="rect">
            <a:avLst/>
          </a:prstGeom>
          <a:noFill/>
          <a:effectLst/>
        </p:spPr>
        <p:txBody>
          <a:bodyPr wrap="square" rtlCol="0">
            <a:spAutoFit/>
          </a:bodyPr>
          <a:lstStyle/>
          <a:p>
            <a:pPr algn="l">
              <a:lnSpc>
                <a:spcPct val="130000"/>
              </a:lnSpc>
            </a:pPr>
            <a:r>
              <a:rPr lang="zh-CN" altLang="en-US" sz="1400" dirty="0">
                <a:solidFill>
                  <a:prstClr val="black">
                    <a:lumMod val="75000"/>
                    <a:lumOff val="25000"/>
                  </a:prstClr>
                </a:solidFill>
                <a:latin typeface="方正四岁半简体" panose="02010600010101010101" charset="-122"/>
                <a:ea typeface="方正四岁半简体" panose="02010600010101010101" charset="-122"/>
                <a:cs typeface="微软雅黑" panose="020B0503020204020204" charset="-122"/>
              </a:rPr>
              <a:t>该</a:t>
            </a:r>
            <a:r>
              <a:rPr lang="en-US" altLang="zh-CN" sz="1400" dirty="0">
                <a:solidFill>
                  <a:prstClr val="black">
                    <a:lumMod val="75000"/>
                    <a:lumOff val="25000"/>
                  </a:prstClr>
                </a:solidFill>
                <a:latin typeface="方正四岁半简体" panose="02010600010101010101" charset="-122"/>
                <a:ea typeface="方正四岁半简体" panose="02010600010101010101" charset="-122"/>
                <a:cs typeface="微软雅黑" panose="020B0503020204020204" charset="-122"/>
              </a:rPr>
              <a:t>系统的对象实体是个人，用户只要联通网络即可，就可以实现该系统的基本功能</a:t>
            </a:r>
            <a:r>
              <a:rPr lang="zh-CN" altLang="en-US" sz="1400" dirty="0">
                <a:solidFill>
                  <a:prstClr val="black">
                    <a:lumMod val="75000"/>
                    <a:lumOff val="25000"/>
                  </a:prstClr>
                </a:solidFill>
                <a:latin typeface="方正四岁半简体" panose="02010600010101010101" charset="-122"/>
                <a:ea typeface="方正四岁半简体" panose="02010600010101010101" charset="-122"/>
                <a:cs typeface="微软雅黑" panose="020B0503020204020204" charset="-122"/>
              </a:rPr>
              <a:t>。</a:t>
            </a:r>
            <a:r>
              <a:rPr lang="en-US" altLang="zh-CN" sz="1050" dirty="0">
                <a:solidFill>
                  <a:prstClr val="black">
                    <a:lumMod val="75000"/>
                    <a:lumOff val="25000"/>
                  </a:prstClr>
                </a:solidFill>
                <a:latin typeface="方正四岁半简体" panose="02010600010101010101" charset="-122"/>
                <a:ea typeface="方正四岁半简体" panose="02010600010101010101" charset="-122"/>
                <a:cs typeface="微软雅黑" panose="020B0503020204020204" charset="-122"/>
              </a:rPr>
              <a:t>  </a:t>
            </a: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l="-25000" r="-26000" b="-167000"/>
          </a:stretch>
        </a:blipFill>
        <a:effectLst/>
      </p:bgPr>
    </p:bg>
    <p:spTree>
      <p:nvGrpSpPr>
        <p:cNvPr id="1" name=""/>
        <p:cNvGrpSpPr/>
        <p:nvPr/>
      </p:nvGrpSpPr>
      <p:grpSpPr>
        <a:xfrm>
          <a:off x="0" y="0"/>
          <a:ext cx="0" cy="0"/>
          <a:chOff x="0" y="0"/>
          <a:chExt cx="0" cy="0"/>
        </a:xfrm>
      </p:grpSpPr>
      <p:sp>
        <p:nvSpPr>
          <p:cNvPr id="28" name="Docer搜索：半想象现实   http://chn.docer.com/works/?userid=199927538"/>
          <p:cNvSpPr>
            <a:spLocks noGrp="1"/>
          </p:cNvSpPr>
          <p:nvPr/>
        </p:nvSpPr>
        <p:spPr>
          <a:xfrm>
            <a:off x="3284855" y="142875"/>
            <a:ext cx="5622290" cy="844550"/>
          </a:xfrm>
          <a:prstGeom prst="rect">
            <a:avLst/>
          </a:prstGeom>
        </p:spPr>
        <p:txBody>
          <a:bodyPr vert="horz" lIns="91440" tIns="45720" rIns="91440" bIns="45720" rtlCol="0"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zh-CN" altLang="en-US" sz="3200" dirty="0">
                <a:solidFill>
                  <a:srgbClr val="806795"/>
                </a:solidFill>
                <a:latin typeface="方正清刻本悦宋简体" panose="02000000000000000000" charset="-122"/>
                <a:ea typeface="方正清刻本悦宋简体" panose="02000000000000000000" charset="-122"/>
                <a:cs typeface="华文黑体" panose="02010600040101010101" charset="-122"/>
                <a:sym typeface="+mn-lt"/>
              </a:rPr>
              <a:t>系统需求分析</a:t>
            </a:r>
          </a:p>
        </p:txBody>
      </p:sp>
      <p:grpSp>
        <p:nvGrpSpPr>
          <p:cNvPr id="74" name="组合 73"/>
          <p:cNvGrpSpPr/>
          <p:nvPr/>
        </p:nvGrpSpPr>
        <p:grpSpPr>
          <a:xfrm>
            <a:off x="2221400" y="1759332"/>
            <a:ext cx="3104483" cy="3960093"/>
            <a:chOff x="1015997" y="2084438"/>
            <a:chExt cx="2763524" cy="3327283"/>
          </a:xfrm>
        </p:grpSpPr>
        <p:sp>
          <p:nvSpPr>
            <p:cNvPr id="75" name="矩形: 折角 5"/>
            <p:cNvSpPr/>
            <p:nvPr/>
          </p:nvSpPr>
          <p:spPr>
            <a:xfrm>
              <a:off x="1018621" y="2084439"/>
              <a:ext cx="2760900" cy="3327282"/>
            </a:xfrm>
            <a:prstGeom prst="foldedCorner">
              <a:avLst/>
            </a:prstGeom>
            <a:noFill/>
            <a:ln>
              <a:solidFill>
                <a:schemeClr val="accent3">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DIN"/>
              </a:endParaRPr>
            </a:p>
          </p:txBody>
        </p:sp>
        <p:sp>
          <p:nvSpPr>
            <p:cNvPr id="76" name="矩形 75"/>
            <p:cNvSpPr/>
            <p:nvPr/>
          </p:nvSpPr>
          <p:spPr>
            <a:xfrm>
              <a:off x="1015997" y="2084438"/>
              <a:ext cx="2763524" cy="5530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7" name="文本框 76"/>
          <p:cNvSpPr txBox="1"/>
          <p:nvPr/>
        </p:nvSpPr>
        <p:spPr>
          <a:xfrm>
            <a:off x="2581722" y="1876762"/>
            <a:ext cx="2470482" cy="398780"/>
          </a:xfrm>
          <a:prstGeom prst="rect">
            <a:avLst/>
          </a:prstGeom>
          <a:noFill/>
        </p:spPr>
        <p:txBody>
          <a:bodyPr wrap="square" rtlCol="0">
            <a:spAutoFit/>
          </a:bodyPr>
          <a:lstStyle/>
          <a:p>
            <a:pPr lvl="0" algn="ctr">
              <a:defRPr/>
            </a:pPr>
            <a:r>
              <a:rPr lang="zh-CN" altLang="en-US" sz="2000" dirty="0">
                <a:solidFill>
                  <a:prstClr val="white"/>
                </a:solidFill>
                <a:latin typeface="+mj-ea"/>
                <a:ea typeface="+mj-ea"/>
              </a:rPr>
              <a:t>功能需求分析</a:t>
            </a:r>
          </a:p>
        </p:txBody>
      </p:sp>
      <p:grpSp>
        <p:nvGrpSpPr>
          <p:cNvPr id="78" name="组合 77"/>
          <p:cNvGrpSpPr/>
          <p:nvPr/>
        </p:nvGrpSpPr>
        <p:grpSpPr>
          <a:xfrm>
            <a:off x="6605278" y="1741289"/>
            <a:ext cx="3103398" cy="3978136"/>
            <a:chOff x="1016963" y="2067689"/>
            <a:chExt cx="2762558" cy="3278189"/>
          </a:xfrm>
        </p:grpSpPr>
        <p:sp>
          <p:nvSpPr>
            <p:cNvPr id="79" name="矩形: 折角 11"/>
            <p:cNvSpPr/>
            <p:nvPr/>
          </p:nvSpPr>
          <p:spPr>
            <a:xfrm>
              <a:off x="1018621" y="2084439"/>
              <a:ext cx="2760900" cy="3261439"/>
            </a:xfrm>
            <a:prstGeom prst="foldedCorner">
              <a:avLst/>
            </a:prstGeom>
            <a:noFill/>
            <a:ln>
              <a:solidFill>
                <a:schemeClr val="accent3">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DIN"/>
              </a:endParaRPr>
            </a:p>
          </p:txBody>
        </p:sp>
        <p:sp>
          <p:nvSpPr>
            <p:cNvPr id="80" name="矩形 79"/>
            <p:cNvSpPr/>
            <p:nvPr/>
          </p:nvSpPr>
          <p:spPr>
            <a:xfrm>
              <a:off x="1016963" y="2067689"/>
              <a:ext cx="2762558" cy="5530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81" name="文本框 80"/>
          <p:cNvSpPr txBox="1"/>
          <p:nvPr/>
        </p:nvSpPr>
        <p:spPr>
          <a:xfrm>
            <a:off x="6866781" y="1876571"/>
            <a:ext cx="2587207" cy="398780"/>
          </a:xfrm>
          <a:prstGeom prst="rect">
            <a:avLst/>
          </a:prstGeom>
          <a:noFill/>
        </p:spPr>
        <p:txBody>
          <a:bodyPr wrap="square" rtlCol="0">
            <a:spAutoFit/>
          </a:bodyPr>
          <a:lstStyle/>
          <a:p>
            <a:pPr lvl="0" algn="ctr">
              <a:defRPr/>
            </a:pPr>
            <a:r>
              <a:rPr lang="zh-CN" altLang="en-US" sz="2000" dirty="0">
                <a:solidFill>
                  <a:prstClr val="white"/>
                </a:solidFill>
                <a:latin typeface="+mj-ea"/>
                <a:ea typeface="+mj-ea"/>
              </a:rPr>
              <a:t>业务需求分析</a:t>
            </a:r>
          </a:p>
        </p:txBody>
      </p:sp>
      <p:sp>
        <p:nvSpPr>
          <p:cNvPr id="82" name="文本框 81"/>
          <p:cNvSpPr txBox="1"/>
          <p:nvPr/>
        </p:nvSpPr>
        <p:spPr>
          <a:xfrm>
            <a:off x="2448292" y="2636589"/>
            <a:ext cx="2603912" cy="2998492"/>
          </a:xfrm>
          <a:prstGeom prst="rect">
            <a:avLst/>
          </a:prstGeom>
          <a:noFill/>
        </p:spPr>
        <p:txBody>
          <a:bodyPr wrap="square" rtlCol="0">
            <a:noAutofit/>
          </a:bodyPr>
          <a:lstStyle>
            <a:defPPr>
              <a:defRPr lang="zh-CN"/>
            </a:defPPr>
            <a:lvl1pPr>
              <a:lnSpc>
                <a:spcPct val="130000"/>
              </a:lnSpc>
              <a:defRPr sz="1200">
                <a:solidFill>
                  <a:schemeClr val="tx2"/>
                </a:solidFill>
                <a:latin typeface="Open Sans Light"/>
                <a:cs typeface="Open Sans Light"/>
              </a:defRPr>
            </a:lvl1pPr>
          </a:lstStyle>
          <a:p>
            <a:pPr algn="l">
              <a:buClrTx/>
              <a:buSzTx/>
              <a:buFontTx/>
            </a:pPr>
            <a:r>
              <a:rPr lang="en-US" altLang="zh-CN" sz="1400" dirty="0">
                <a:solidFill>
                  <a:prstClr val="black">
                    <a:lumMod val="75000"/>
                    <a:lumOff val="25000"/>
                  </a:prstClr>
                </a:solidFill>
                <a:latin typeface="方正四岁半简体" panose="02010600010101010101" charset="-122"/>
                <a:ea typeface="方正四岁半简体" panose="02010600010101010101" charset="-122"/>
                <a:cs typeface="微软雅黑" panose="020B0503020204020204" charset="-122"/>
              </a:rPr>
              <a:t>（1）</a:t>
            </a:r>
            <a:r>
              <a:rPr lang="zh-CN" altLang="en-US" sz="1400" dirty="0">
                <a:solidFill>
                  <a:prstClr val="black">
                    <a:lumMod val="75000"/>
                    <a:lumOff val="25000"/>
                  </a:prstClr>
                </a:solidFill>
                <a:latin typeface="方正四岁半简体" panose="02010600010101010101" charset="-122"/>
                <a:ea typeface="方正四岁半简体" panose="02010600010101010101" charset="-122"/>
                <a:cs typeface="微软雅黑" panose="020B0503020204020204" charset="-122"/>
              </a:rPr>
              <a:t>酒店</a:t>
            </a:r>
            <a:r>
              <a:rPr lang="en-US" altLang="zh-CN" sz="1400" dirty="0" err="1">
                <a:solidFill>
                  <a:prstClr val="black">
                    <a:lumMod val="75000"/>
                    <a:lumOff val="25000"/>
                  </a:prstClr>
                </a:solidFill>
                <a:latin typeface="方正四岁半简体" panose="02010600010101010101" charset="-122"/>
                <a:ea typeface="方正四岁半简体" panose="02010600010101010101" charset="-122"/>
                <a:cs typeface="微软雅黑" panose="020B0503020204020204" charset="-122"/>
              </a:rPr>
              <a:t>模块</a:t>
            </a:r>
            <a:endParaRPr lang="en-US" altLang="zh-CN" sz="1400" dirty="0">
              <a:solidFill>
                <a:prstClr val="black">
                  <a:lumMod val="75000"/>
                  <a:lumOff val="25000"/>
                </a:prstClr>
              </a:solidFill>
              <a:latin typeface="方正四岁半简体" panose="02010600010101010101" charset="-122"/>
              <a:ea typeface="方正四岁半简体" panose="02010600010101010101" charset="-122"/>
              <a:cs typeface="微软雅黑" panose="020B0503020204020204" charset="-122"/>
            </a:endParaRPr>
          </a:p>
          <a:p>
            <a:pPr marL="285750" indent="-285750" algn="l">
              <a:buClrTx/>
              <a:buSzTx/>
              <a:buFontTx/>
            </a:pPr>
            <a:r>
              <a:rPr lang="en-US" altLang="zh-CN" sz="1400" dirty="0">
                <a:solidFill>
                  <a:prstClr val="black">
                    <a:lumMod val="75000"/>
                    <a:lumOff val="25000"/>
                  </a:prstClr>
                </a:solidFill>
                <a:latin typeface="方正四岁半简体" panose="02010600010101010101" charset="-122"/>
                <a:ea typeface="方正四岁半简体" panose="02010600010101010101" charset="-122"/>
                <a:cs typeface="微软雅黑" panose="020B0503020204020204" charset="-122"/>
              </a:rPr>
              <a:t>（2）</a:t>
            </a:r>
            <a:r>
              <a:rPr lang="zh-CN" altLang="en-US" sz="1400" dirty="0">
                <a:solidFill>
                  <a:prstClr val="black">
                    <a:lumMod val="75000"/>
                    <a:lumOff val="25000"/>
                  </a:prstClr>
                </a:solidFill>
                <a:latin typeface="方正四岁半简体" panose="02010600010101010101" charset="-122"/>
                <a:ea typeface="方正四岁半简体" panose="02010600010101010101" charset="-122"/>
                <a:cs typeface="微软雅黑" panose="020B0503020204020204" charset="-122"/>
              </a:rPr>
              <a:t>订单模快</a:t>
            </a:r>
            <a:endParaRPr lang="en-US" altLang="zh-CN" sz="1400" dirty="0">
              <a:solidFill>
                <a:prstClr val="black">
                  <a:lumMod val="75000"/>
                  <a:lumOff val="25000"/>
                </a:prstClr>
              </a:solidFill>
              <a:latin typeface="方正四岁半简体" panose="02010600010101010101" charset="-122"/>
              <a:ea typeface="方正四岁半简体" panose="02010600010101010101" charset="-122"/>
              <a:cs typeface="微软雅黑" panose="020B0503020204020204" charset="-122"/>
            </a:endParaRPr>
          </a:p>
        </p:txBody>
      </p:sp>
      <p:sp>
        <p:nvSpPr>
          <p:cNvPr id="83" name="文本框 82"/>
          <p:cNvSpPr txBox="1"/>
          <p:nvPr/>
        </p:nvSpPr>
        <p:spPr>
          <a:xfrm>
            <a:off x="6827029" y="2558851"/>
            <a:ext cx="2666930" cy="2791110"/>
          </a:xfrm>
          <a:prstGeom prst="rect">
            <a:avLst/>
          </a:prstGeom>
          <a:noFill/>
        </p:spPr>
        <p:txBody>
          <a:bodyPr wrap="square" rtlCol="0">
            <a:noAutofit/>
          </a:bodyPr>
          <a:lstStyle>
            <a:defPPr>
              <a:defRPr lang="zh-CN"/>
            </a:defPPr>
            <a:lvl1pPr>
              <a:lnSpc>
                <a:spcPct val="130000"/>
              </a:lnSpc>
              <a:defRPr sz="1400">
                <a:solidFill>
                  <a:schemeClr val="tx2"/>
                </a:solidFill>
                <a:latin typeface="Open Sans Light"/>
                <a:cs typeface="Open Sans Light"/>
              </a:defRPr>
            </a:lvl1pPr>
          </a:lstStyle>
          <a:p>
            <a:pPr algn="l">
              <a:buClrTx/>
              <a:buSzTx/>
              <a:buFontTx/>
            </a:pPr>
            <a:r>
              <a:rPr lang="zh-CN" altLang="en-US" dirty="0">
                <a:solidFill>
                  <a:prstClr val="black">
                    <a:lumMod val="75000"/>
                    <a:lumOff val="25000"/>
                  </a:prstClr>
                </a:solidFill>
                <a:latin typeface="方正四岁半简体" panose="02010600010101010101" charset="-122"/>
                <a:ea typeface="方正四岁半简体" panose="02010600010101010101" charset="-122"/>
                <a:cs typeface="微软雅黑" panose="020B0503020204020204" charset="-122"/>
              </a:rPr>
              <a:t>酒店：</a:t>
            </a:r>
            <a:endParaRPr lang="en-US" altLang="zh-CN" dirty="0">
              <a:solidFill>
                <a:prstClr val="black">
                  <a:lumMod val="75000"/>
                  <a:lumOff val="25000"/>
                </a:prstClr>
              </a:solidFill>
              <a:latin typeface="方正四岁半简体" panose="02010600010101010101" charset="-122"/>
              <a:ea typeface="方正四岁半简体" panose="02010600010101010101" charset="-122"/>
              <a:cs typeface="微软雅黑" panose="020B0503020204020204" charset="-122"/>
            </a:endParaRPr>
          </a:p>
          <a:p>
            <a:pPr algn="l">
              <a:buClrTx/>
              <a:buSzTx/>
              <a:buFontTx/>
            </a:pPr>
            <a:r>
              <a:rPr lang="en-US" altLang="zh-CN" dirty="0">
                <a:solidFill>
                  <a:prstClr val="black">
                    <a:lumMod val="75000"/>
                    <a:lumOff val="25000"/>
                  </a:prstClr>
                </a:solidFill>
                <a:latin typeface="方正四岁半简体" panose="02010600010101010101" charset="-122"/>
                <a:ea typeface="方正四岁半简体" panose="02010600010101010101" charset="-122"/>
                <a:cs typeface="微软雅黑" panose="020B0503020204020204" charset="-122"/>
              </a:rPr>
              <a:t>      </a:t>
            </a:r>
            <a:r>
              <a:rPr lang="zh-CN" altLang="en-US" dirty="0">
                <a:solidFill>
                  <a:prstClr val="black">
                    <a:lumMod val="75000"/>
                    <a:lumOff val="25000"/>
                  </a:prstClr>
                </a:solidFill>
                <a:latin typeface="方正四岁半简体" panose="02010600010101010101" charset="-122"/>
                <a:ea typeface="方正四岁半简体" panose="02010600010101010101" charset="-122"/>
                <a:cs typeface="微软雅黑" panose="020B0503020204020204" charset="-122"/>
              </a:rPr>
              <a:t>部门：</a:t>
            </a:r>
            <a:endParaRPr lang="en-US" altLang="zh-CN" dirty="0">
              <a:solidFill>
                <a:prstClr val="black">
                  <a:lumMod val="75000"/>
                  <a:lumOff val="25000"/>
                </a:prstClr>
              </a:solidFill>
              <a:latin typeface="方正四岁半简体" panose="02010600010101010101" charset="-122"/>
              <a:ea typeface="方正四岁半简体" panose="02010600010101010101" charset="-122"/>
              <a:cs typeface="微软雅黑" panose="020B0503020204020204" charset="-122"/>
            </a:endParaRPr>
          </a:p>
          <a:p>
            <a:pPr algn="l">
              <a:buClrTx/>
              <a:buSzTx/>
              <a:buFontTx/>
            </a:pPr>
            <a:r>
              <a:rPr lang="en-US" altLang="zh-CN" dirty="0">
                <a:solidFill>
                  <a:prstClr val="black">
                    <a:lumMod val="75000"/>
                    <a:lumOff val="25000"/>
                  </a:prstClr>
                </a:solidFill>
                <a:latin typeface="方正四岁半简体" panose="02010600010101010101" charset="-122"/>
                <a:ea typeface="方正四岁半简体" panose="02010600010101010101" charset="-122"/>
                <a:cs typeface="微软雅黑" panose="020B0503020204020204" charset="-122"/>
              </a:rPr>
              <a:t>            </a:t>
            </a:r>
            <a:r>
              <a:rPr lang="zh-CN" altLang="en-US" dirty="0">
                <a:solidFill>
                  <a:prstClr val="black">
                    <a:lumMod val="75000"/>
                    <a:lumOff val="25000"/>
                  </a:prstClr>
                </a:solidFill>
                <a:latin typeface="方正四岁半简体" panose="02010600010101010101" charset="-122"/>
                <a:ea typeface="方正四岁半简体" panose="02010600010101010101" charset="-122"/>
                <a:cs typeface="微软雅黑" panose="020B0503020204020204" charset="-122"/>
              </a:rPr>
              <a:t>房间：</a:t>
            </a:r>
            <a:endParaRPr lang="en-US" altLang="zh-CN" dirty="0">
              <a:solidFill>
                <a:prstClr val="black">
                  <a:lumMod val="75000"/>
                  <a:lumOff val="25000"/>
                </a:prstClr>
              </a:solidFill>
              <a:latin typeface="方正四岁半简体" panose="02010600010101010101" charset="-122"/>
              <a:ea typeface="方正四岁半简体" panose="02010600010101010101" charset="-122"/>
              <a:cs typeface="微软雅黑" panose="020B0503020204020204" charset="-122"/>
            </a:endParaRPr>
          </a:p>
          <a:p>
            <a:pPr algn="l">
              <a:buClrTx/>
              <a:buSzTx/>
              <a:buFontTx/>
            </a:pPr>
            <a:r>
              <a:rPr lang="zh-CN" altLang="en-US" dirty="0">
                <a:solidFill>
                  <a:prstClr val="black">
                    <a:lumMod val="75000"/>
                    <a:lumOff val="25000"/>
                  </a:prstClr>
                </a:solidFill>
                <a:latin typeface="方正四岁半简体" panose="02010600010101010101" charset="-122"/>
                <a:ea typeface="方正四岁半简体" panose="02010600010101010101" charset="-122"/>
                <a:cs typeface="微软雅黑" panose="020B0503020204020204" charset="-122"/>
              </a:rPr>
              <a:t>下单：</a:t>
            </a:r>
            <a:endParaRPr lang="en-US" altLang="zh-CN" dirty="0">
              <a:solidFill>
                <a:prstClr val="black">
                  <a:lumMod val="75000"/>
                  <a:lumOff val="25000"/>
                </a:prstClr>
              </a:solidFill>
              <a:latin typeface="方正四岁半简体" panose="02010600010101010101" charset="-122"/>
              <a:ea typeface="方正四岁半简体" panose="02010600010101010101" charset="-122"/>
              <a:cs typeface="微软雅黑" panose="020B0503020204020204" charset="-122"/>
            </a:endParaRPr>
          </a:p>
          <a:p>
            <a:pPr algn="l">
              <a:buClrTx/>
              <a:buSzTx/>
              <a:buFontTx/>
            </a:pPr>
            <a:r>
              <a:rPr lang="en-US" altLang="zh-CN" dirty="0">
                <a:solidFill>
                  <a:prstClr val="black">
                    <a:lumMod val="75000"/>
                    <a:lumOff val="25000"/>
                  </a:prstClr>
                </a:solidFill>
                <a:latin typeface="方正四岁半简体" panose="02010600010101010101" charset="-122"/>
                <a:ea typeface="方正四岁半简体" panose="02010600010101010101" charset="-122"/>
                <a:cs typeface="微软雅黑" panose="020B0503020204020204" charset="-122"/>
              </a:rPr>
              <a:t>      </a:t>
            </a:r>
            <a:r>
              <a:rPr lang="zh-CN" altLang="en-US" dirty="0">
                <a:solidFill>
                  <a:prstClr val="black">
                    <a:lumMod val="75000"/>
                    <a:lumOff val="25000"/>
                  </a:prstClr>
                </a:solidFill>
                <a:latin typeface="方正四岁半简体" panose="02010600010101010101" charset="-122"/>
                <a:ea typeface="方正四岁半简体" panose="02010600010101010101" charset="-122"/>
                <a:cs typeface="微软雅黑" panose="020B0503020204020204" charset="-122"/>
              </a:rPr>
              <a:t>支付</a:t>
            </a:r>
            <a:r>
              <a:rPr lang="en-US" altLang="zh-CN" dirty="0">
                <a:solidFill>
                  <a:prstClr val="black">
                    <a:lumMod val="75000"/>
                    <a:lumOff val="25000"/>
                  </a:prstClr>
                </a:solidFill>
                <a:latin typeface="方正四岁半简体" panose="02010600010101010101" charset="-122"/>
                <a:ea typeface="方正四岁半简体" panose="02010600010101010101" charset="-122"/>
                <a:cs typeface="微软雅黑" panose="020B0503020204020204" charset="-122"/>
              </a:rPr>
              <a:t>:</a:t>
            </a:r>
          </a:p>
          <a:p>
            <a:pPr algn="l">
              <a:buClrTx/>
              <a:buSzTx/>
              <a:buFontTx/>
            </a:pPr>
            <a:endParaRPr lang="en-US" altLang="zh-CN" dirty="0">
              <a:solidFill>
                <a:prstClr val="black">
                  <a:lumMod val="75000"/>
                  <a:lumOff val="25000"/>
                </a:prstClr>
              </a:solidFill>
              <a:latin typeface="方正四岁半简体" panose="02010600010101010101" charset="-122"/>
              <a:ea typeface="方正四岁半简体" panose="02010600010101010101" charset="-122"/>
              <a:cs typeface="微软雅黑" panose="020B0503020204020204" charset="-122"/>
            </a:endParaRP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l="-25000" r="-26000" b="-67000"/>
          </a:stretch>
        </a:blipFill>
        <a:effectLst/>
      </p:bgPr>
    </p:bg>
    <p:spTree>
      <p:nvGrpSpPr>
        <p:cNvPr id="1" name=""/>
        <p:cNvGrpSpPr/>
        <p:nvPr/>
      </p:nvGrpSpPr>
      <p:grpSpPr>
        <a:xfrm>
          <a:off x="0" y="0"/>
          <a:ext cx="0" cy="0"/>
          <a:chOff x="0" y="0"/>
          <a:chExt cx="0" cy="0"/>
        </a:xfrm>
      </p:grpSpPr>
      <p:sp>
        <p:nvSpPr>
          <p:cNvPr id="14" name="Docer搜索：半想象现实   http://chn.docer.com/works/?userid=199927538"/>
          <p:cNvSpPr txBox="1">
            <a:spLocks noChangeArrowheads="1"/>
          </p:cNvSpPr>
          <p:nvPr/>
        </p:nvSpPr>
        <p:spPr bwMode="auto">
          <a:xfrm>
            <a:off x="4453890" y="2575560"/>
            <a:ext cx="328358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r>
              <a:rPr lang="en-US" altLang="zh-CN" sz="3600" dirty="0">
                <a:solidFill>
                  <a:srgbClr val="806795"/>
                </a:solidFill>
                <a:effectLst/>
                <a:latin typeface="方正四岁半简体" panose="02010600010101010101" charset="-122"/>
                <a:ea typeface="方正四岁半简体" panose="02010600010101010101" charset="-122"/>
                <a:cs typeface="+mj-ea"/>
              </a:rPr>
              <a:t>03</a:t>
            </a:r>
          </a:p>
        </p:txBody>
      </p:sp>
      <p:sp>
        <p:nvSpPr>
          <p:cNvPr id="28" name="Docer搜索：半想象现实   http://chn.docer.com/works/?userid=199927538"/>
          <p:cNvSpPr>
            <a:spLocks noGrp="1"/>
          </p:cNvSpPr>
          <p:nvPr/>
        </p:nvSpPr>
        <p:spPr>
          <a:xfrm>
            <a:off x="3284855" y="3220720"/>
            <a:ext cx="5622290" cy="844550"/>
          </a:xfrm>
          <a:prstGeom prst="rect">
            <a:avLst/>
          </a:prstGeom>
        </p:spPr>
        <p:txBody>
          <a:bodyPr vert="horz" lIns="91440" tIns="45720" rIns="91440" bIns="45720" rtlCol="0"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zh-CN" altLang="en-US" sz="4000" dirty="0">
                <a:solidFill>
                  <a:srgbClr val="806795"/>
                </a:solidFill>
                <a:latin typeface="方正清刻本悦宋简体" panose="02000000000000000000" charset="-122"/>
                <a:ea typeface="方正清刻本悦宋简体" panose="02000000000000000000" charset="-122"/>
                <a:cs typeface="华文黑体" panose="02010600040101010101" charset="-122"/>
                <a:sym typeface="+mn-lt"/>
              </a:rPr>
              <a:t>系统设计</a:t>
            </a:r>
          </a:p>
        </p:txBody>
      </p:sp>
    </p:spTree>
  </p:cSld>
  <p:clrMapOvr>
    <a:masterClrMapping/>
  </p:clrMapOvr>
  <p:transition spd="slow"/>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TotalTime>
  <Words>641</Words>
  <Application>Microsoft Office PowerPoint</Application>
  <PresentationFormat>宽屏</PresentationFormat>
  <Paragraphs>82</Paragraphs>
  <Slides>17</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17</vt:i4>
      </vt:variant>
    </vt:vector>
  </HeadingPairs>
  <TitlesOfParts>
    <vt:vector size="30" baseType="lpstr">
      <vt:lpstr>DIN</vt:lpstr>
      <vt:lpstr>方正清刻本悦宋简体</vt:lpstr>
      <vt:lpstr>方正四岁半简体</vt:lpstr>
      <vt:lpstr>方正宋刻本秀楷简体</vt:lpstr>
      <vt:lpstr>宋体</vt:lpstr>
      <vt:lpstr>微软雅黑</vt:lpstr>
      <vt:lpstr>站酷快乐体2016修订版</vt:lpstr>
      <vt:lpstr>Arial</vt:lpstr>
      <vt:lpstr>Calibri</vt:lpstr>
      <vt:lpstr>Calibri Light</vt:lpstr>
      <vt:lpstr>Lao UI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airbookpro</dc:creator>
  <cp:lastModifiedBy>mingqian</cp:lastModifiedBy>
  <cp:revision>95</cp:revision>
  <dcterms:created xsi:type="dcterms:W3CDTF">2020-04-03T03:55:00Z</dcterms:created>
  <dcterms:modified xsi:type="dcterms:W3CDTF">2020-10-30T01:26:48Z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